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0" r:id="rId2"/>
    <p:sldId id="371" r:id="rId3"/>
    <p:sldId id="372" r:id="rId4"/>
    <p:sldId id="363" r:id="rId5"/>
    <p:sldId id="296" r:id="rId6"/>
    <p:sldId id="329" r:id="rId7"/>
    <p:sldId id="258" r:id="rId8"/>
    <p:sldId id="297" r:id="rId9"/>
    <p:sldId id="331" r:id="rId10"/>
    <p:sldId id="337" r:id="rId11"/>
    <p:sldId id="335" r:id="rId12"/>
    <p:sldId id="298" r:id="rId13"/>
    <p:sldId id="307" r:id="rId14"/>
    <p:sldId id="333" r:id="rId15"/>
    <p:sldId id="332" r:id="rId16"/>
    <p:sldId id="313" r:id="rId17"/>
    <p:sldId id="312" r:id="rId18"/>
    <p:sldId id="340" r:id="rId19"/>
    <p:sldId id="341" r:id="rId20"/>
    <p:sldId id="343" r:id="rId21"/>
    <p:sldId id="344" r:id="rId22"/>
    <p:sldId id="345" r:id="rId23"/>
    <p:sldId id="347" r:id="rId24"/>
    <p:sldId id="349" r:id="rId25"/>
    <p:sldId id="350" r:id="rId26"/>
    <p:sldId id="315" r:id="rId27"/>
    <p:sldId id="365" r:id="rId28"/>
    <p:sldId id="366" r:id="rId29"/>
    <p:sldId id="367" r:id="rId30"/>
    <p:sldId id="368" r:id="rId31"/>
    <p:sldId id="323" r:id="rId32"/>
    <p:sldId id="339" r:id="rId33"/>
    <p:sldId id="325" r:id="rId34"/>
    <p:sldId id="373" r:id="rId35"/>
    <p:sldId id="369" r:id="rId36"/>
    <p:sldId id="374" r:id="rId37"/>
    <p:sldId id="3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259DB-B76A-4A0F-8684-D706DA2F75A7}" type="datetimeFigureOut">
              <a:rPr lang="en-US" smtClean="0"/>
              <a:pPr/>
              <a:t>3/3/2023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47C74-2496-4B2A-966E-41EC5FF7773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814E998-61F4-4D2F-8710-C75ADCD36A6F}"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814E998-61F4-4D2F-8710-C75ADCD36A6F}"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814E998-61F4-4D2F-8710-C75ADCD36A6F}"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814E998-61F4-4D2F-8710-C75ADCD36A6F}"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4E998-61F4-4D2F-8710-C75ADCD36A6F}"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814E998-61F4-4D2F-8710-C75ADCD36A6F}" type="datetimeFigureOut">
              <a:rPr lang="en-US" smtClean="0"/>
              <a:pPr/>
              <a:t>3/3/2023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814E998-61F4-4D2F-8710-C75ADCD36A6F}" type="datetimeFigureOut">
              <a:rPr lang="en-US" smtClean="0"/>
              <a:pPr/>
              <a:t>3/3/2023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814E998-61F4-4D2F-8710-C75ADCD36A6F}" type="datetimeFigureOut">
              <a:rPr lang="en-US" smtClean="0"/>
              <a:pPr/>
              <a:t>3/3/2023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4E998-61F4-4D2F-8710-C75ADCD36A6F}" type="datetimeFigureOut">
              <a:rPr lang="en-US" smtClean="0"/>
              <a:pPr/>
              <a:t>3/3/2023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4E998-61F4-4D2F-8710-C75ADCD36A6F}" type="datetimeFigureOut">
              <a:rPr lang="en-US" smtClean="0"/>
              <a:pPr/>
              <a:t>3/3/2023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4E998-61F4-4D2F-8710-C75ADCD36A6F}" type="datetimeFigureOut">
              <a:rPr lang="en-US" smtClean="0"/>
              <a:pPr/>
              <a:t>3/3/2023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A39C4C-B60B-4A11-BF59-ADB641B6BE1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4E998-61F4-4D2F-8710-C75ADCD36A6F}" type="datetimeFigureOut">
              <a:rPr lang="en-US" smtClean="0"/>
              <a:pPr/>
              <a:t>3/3/2023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39C4C-B60B-4A11-BF59-ADB641B6BE1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4727" y="381001"/>
            <a:ext cx="7489371" cy="954107"/>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6" name="TextBox 5"/>
          <p:cNvSpPr txBox="1"/>
          <p:nvPr/>
        </p:nvSpPr>
        <p:spPr>
          <a:xfrm>
            <a:off x="152400" y="5715000"/>
            <a:ext cx="8545286"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ORAL PATHOLOGY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l="15781" r="15781"/>
          <a:stretch/>
        </p:blipFill>
        <p:spPr>
          <a:xfrm>
            <a:off x="0" y="0"/>
            <a:ext cx="1928794" cy="2114550"/>
          </a:xfrm>
          <a:prstGeom prst="rect">
            <a:avLst/>
          </a:prstGeom>
        </p:spPr>
      </p:pic>
      <p:sp>
        <p:nvSpPr>
          <p:cNvPr id="8" name="Title 1"/>
          <p:cNvSpPr txBox="1">
            <a:spLocks/>
          </p:cNvSpPr>
          <p:nvPr/>
        </p:nvSpPr>
        <p:spPr>
          <a:xfrm>
            <a:off x="428596" y="3962400"/>
            <a:ext cx="8229600" cy="1143000"/>
          </a:xfrm>
          <a:prstGeom prst="rect">
            <a:avLst/>
          </a:prstGeom>
          <a:solidFill>
            <a:schemeClr val="accent2"/>
          </a:solidFill>
        </p:spPr>
        <p:txBody>
          <a:bodyPr vert="horz" lIns="91440" tIns="45720" rIns="91440" bIns="45720" rtlCol="0" anchor="ctr">
            <a:normAutofit/>
          </a:bodyPr>
          <a:lstStyle/>
          <a:p>
            <a:pPr algn="ctr">
              <a:buNone/>
            </a:pPr>
            <a:r>
              <a:rPr lang="en-US" sz="5400" b="1" dirty="0" smtClean="0"/>
              <a:t>ERUPTION</a:t>
            </a:r>
            <a:endParaRPr lang="en-IN"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descr="D:\drsziara\UP 15-9-07\dentistry\text book dental anatomy\Morphology (text book)\Lakars_2yo.jpg"/>
          <p:cNvPicPr>
            <a:picLocks noChangeAspect="1" noChangeArrowheads="1"/>
          </p:cNvPicPr>
          <p:nvPr/>
        </p:nvPicPr>
        <p:blipFill>
          <a:blip r:embed="rId2"/>
          <a:srcRect/>
          <a:stretch>
            <a:fillRect/>
          </a:stretch>
        </p:blipFill>
        <p:spPr bwMode="auto">
          <a:xfrm>
            <a:off x="0" y="0"/>
            <a:ext cx="6033447" cy="5072074"/>
          </a:xfrm>
          <a:prstGeom prst="rect">
            <a:avLst/>
          </a:prstGeom>
          <a:noFill/>
          <a:ln w="9525">
            <a:noFill/>
            <a:miter lim="800000"/>
            <a:headEnd/>
            <a:tailEnd/>
          </a:ln>
        </p:spPr>
      </p:pic>
      <p:sp>
        <p:nvSpPr>
          <p:cNvPr id="5" name="Rectangle 4"/>
          <p:cNvSpPr/>
          <p:nvPr/>
        </p:nvSpPr>
        <p:spPr>
          <a:xfrm>
            <a:off x="6572264" y="4000504"/>
            <a:ext cx="1548822" cy="369332"/>
          </a:xfrm>
          <a:prstGeom prst="rect">
            <a:avLst/>
          </a:prstGeom>
        </p:spPr>
        <p:txBody>
          <a:bodyPr wrap="none">
            <a:spAutoFit/>
          </a:bodyPr>
          <a:lstStyle/>
          <a:p>
            <a:r>
              <a:rPr lang="en-US" b="1" dirty="0" smtClean="0"/>
              <a:t>lingual aspect </a:t>
            </a:r>
            <a:endParaRPr lang="en-IN" b="1" dirty="0"/>
          </a:p>
        </p:txBody>
      </p:sp>
      <p:cxnSp>
        <p:nvCxnSpPr>
          <p:cNvPr id="6" name="Straight Arrow Connector 5"/>
          <p:cNvCxnSpPr>
            <a:endCxn id="5" idx="1"/>
          </p:cNvCxnSpPr>
          <p:nvPr/>
        </p:nvCxnSpPr>
        <p:spPr>
          <a:xfrm>
            <a:off x="5214942" y="4071942"/>
            <a:ext cx="1357322" cy="1132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3786182" y="5286388"/>
            <a:ext cx="4929222" cy="369332"/>
          </a:xfrm>
          <a:prstGeom prst="rect">
            <a:avLst/>
          </a:prstGeom>
        </p:spPr>
        <p:txBody>
          <a:bodyPr wrap="square">
            <a:spAutoFit/>
          </a:bodyPr>
          <a:lstStyle/>
          <a:p>
            <a:r>
              <a:rPr lang="en-US" dirty="0" smtClean="0"/>
              <a:t> </a:t>
            </a:r>
            <a:r>
              <a:rPr lang="en-US" b="1" dirty="0" smtClean="0"/>
              <a:t>below the divergent roots of deciduous molars</a:t>
            </a:r>
            <a:endParaRPr lang="en-IN" b="1" dirty="0"/>
          </a:p>
        </p:txBody>
      </p:sp>
      <p:cxnSp>
        <p:nvCxnSpPr>
          <p:cNvPr id="11" name="Straight Arrow Connector 10"/>
          <p:cNvCxnSpPr/>
          <p:nvPr/>
        </p:nvCxnSpPr>
        <p:spPr>
          <a:xfrm rot="5400000">
            <a:off x="4215604" y="4999842"/>
            <a:ext cx="571504"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357158" y="5715016"/>
            <a:ext cx="3296543" cy="369332"/>
          </a:xfrm>
          <a:prstGeom prst="rect">
            <a:avLst/>
          </a:prstGeom>
        </p:spPr>
        <p:txBody>
          <a:bodyPr wrap="none">
            <a:spAutoFit/>
          </a:bodyPr>
          <a:lstStyle/>
          <a:p>
            <a:r>
              <a:rPr lang="en-US" b="1" dirty="0" smtClean="0"/>
              <a:t>distal extension of dental lamina</a:t>
            </a:r>
            <a:endParaRPr lang="en-IN" b="1" dirty="0"/>
          </a:p>
        </p:txBody>
      </p:sp>
      <p:cxnSp>
        <p:nvCxnSpPr>
          <p:cNvPr id="16" name="Straight Arrow Connector 15"/>
          <p:cNvCxnSpPr/>
          <p:nvPr/>
        </p:nvCxnSpPr>
        <p:spPr>
          <a:xfrm rot="5400000">
            <a:off x="1036613" y="4606933"/>
            <a:ext cx="1928826"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rot="16200000" flipH="1">
            <a:off x="2036745" y="3251199"/>
            <a:ext cx="3929090" cy="1412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E:\Users\Dr.Shudhanshu Dixit\Desktop\primarypermanentteeth.jpg"/>
          <p:cNvPicPr>
            <a:picLocks noGrp="1" noChangeAspect="1" noChangeArrowheads="1"/>
          </p:cNvPicPr>
          <p:nvPr>
            <p:ph idx="1"/>
          </p:nvPr>
        </p:nvPicPr>
        <p:blipFill>
          <a:blip r:embed="rId2"/>
          <a:srcRect/>
          <a:stretch>
            <a:fillRect/>
          </a:stretch>
        </p:blipFill>
        <p:spPr bwMode="auto">
          <a:xfrm>
            <a:off x="285720" y="-428652"/>
            <a:ext cx="8072494" cy="6909951"/>
          </a:xfrm>
          <a:prstGeom prst="rect">
            <a:avLst/>
          </a:prstGeom>
          <a:noFill/>
        </p:spPr>
      </p:pic>
      <p:sp>
        <p:nvSpPr>
          <p:cNvPr id="5" name="Oval 4"/>
          <p:cNvSpPr/>
          <p:nvPr/>
        </p:nvSpPr>
        <p:spPr>
          <a:xfrm>
            <a:off x="4286248" y="2214554"/>
            <a:ext cx="428628" cy="414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4500562" y="2643182"/>
            <a:ext cx="428628" cy="414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4929190" y="2643182"/>
            <a:ext cx="428628" cy="414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4000496" y="4500570"/>
            <a:ext cx="428628" cy="414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4286248" y="4229112"/>
            <a:ext cx="428628" cy="414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4786314" y="4357694"/>
            <a:ext cx="428628" cy="4143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a:solidFill>
            <a:schemeClr val="accent2"/>
          </a:solidFill>
        </p:spPr>
        <p:txBody>
          <a:bodyPr>
            <a:normAutofit fontScale="90000"/>
          </a:bodyPr>
          <a:lstStyle/>
          <a:p>
            <a:r>
              <a:rPr lang="en-US" b="1" dirty="0" smtClean="0">
                <a:solidFill>
                  <a:schemeClr val="bg1"/>
                </a:solidFill>
                <a:effectLst>
                  <a:outerShdw blurRad="38100" dist="38100" dir="2700000" algn="tl">
                    <a:srgbClr val="C0C0C0"/>
                  </a:outerShdw>
                </a:effectLst>
              </a:rPr>
              <a:t/>
            </a:r>
            <a:br>
              <a:rPr lang="en-US" b="1" dirty="0" smtClean="0">
                <a:solidFill>
                  <a:schemeClr val="bg1"/>
                </a:solidFill>
                <a:effectLst>
                  <a:outerShdw blurRad="38100" dist="38100" dir="2700000" algn="tl">
                    <a:srgbClr val="C0C0C0"/>
                  </a:outerShdw>
                </a:effectLst>
              </a:rPr>
            </a:br>
            <a:r>
              <a:rPr lang="en-US" b="1" dirty="0" smtClean="0">
                <a:solidFill>
                  <a:schemeClr val="bg1"/>
                </a:solidFill>
                <a:effectLst>
                  <a:outerShdw blurRad="38100" dist="38100" dir="2700000" algn="tl">
                    <a:srgbClr val="C0C0C0"/>
                  </a:outerShdw>
                </a:effectLst>
              </a:rPr>
              <a:t>Eruptive Tooth Movement</a:t>
            </a:r>
            <a:br>
              <a:rPr lang="en-US" b="1" dirty="0" smtClean="0">
                <a:solidFill>
                  <a:schemeClr val="bg1"/>
                </a:solidFill>
                <a:effectLst>
                  <a:outerShdw blurRad="38100" dist="38100" dir="2700000" algn="tl">
                    <a:srgbClr val="C0C0C0"/>
                  </a:outerShdw>
                </a:effectLst>
              </a:rPr>
            </a:br>
            <a:endParaRPr lang="en-IN" dirty="0">
              <a:solidFill>
                <a:schemeClr val="bg1"/>
              </a:solidFill>
            </a:endParaRPr>
          </a:p>
        </p:txBody>
      </p:sp>
      <p:sp>
        <p:nvSpPr>
          <p:cNvPr id="4" name="Text Box 2"/>
          <p:cNvSpPr txBox="1">
            <a:spLocks noChangeArrowheads="1"/>
          </p:cNvSpPr>
          <p:nvPr/>
        </p:nvSpPr>
        <p:spPr bwMode="auto">
          <a:xfrm>
            <a:off x="571472" y="1214422"/>
            <a:ext cx="4929222" cy="5693866"/>
          </a:xfrm>
          <a:prstGeom prst="rect">
            <a:avLst/>
          </a:prstGeom>
          <a:noFill/>
          <a:ln w="9525">
            <a:noFill/>
            <a:miter lim="800000"/>
            <a:headEnd/>
            <a:tailEnd/>
          </a:ln>
          <a:effectLst/>
        </p:spPr>
        <p:txBody>
          <a:bodyPr wrap="square">
            <a:spAutoFit/>
          </a:bodyPr>
          <a:lstStyle/>
          <a:p>
            <a:pPr marL="457200" indent="-457200"/>
            <a:endParaRPr lang="en-US" sz="2800" dirty="0">
              <a:effectLst>
                <a:outerShdw blurRad="38100" dist="38100" dir="2700000" algn="tl">
                  <a:srgbClr val="C0C0C0"/>
                </a:outerShdw>
              </a:effectLst>
            </a:endParaRPr>
          </a:p>
          <a:p>
            <a:pPr marL="457200" indent="-457200"/>
            <a:r>
              <a:rPr lang="en-US" sz="2800" b="1" dirty="0" smtClean="0">
                <a:effectLst>
                  <a:outerShdw blurRad="38100" dist="38100" dir="2700000" algn="tl">
                    <a:srgbClr val="C0C0C0"/>
                  </a:outerShdw>
                </a:effectLst>
              </a:rPr>
              <a:t>3 </a:t>
            </a:r>
            <a:r>
              <a:rPr lang="en-US" sz="2800" b="1" dirty="0">
                <a:effectLst>
                  <a:outerShdw blurRad="38100" dist="38100" dir="2700000" algn="tl">
                    <a:srgbClr val="C0C0C0"/>
                  </a:outerShdw>
                </a:effectLst>
              </a:rPr>
              <a:t>major events occur</a:t>
            </a:r>
            <a:r>
              <a:rPr lang="en-US" sz="2800" b="1" dirty="0" smtClean="0">
                <a:effectLst>
                  <a:outerShdw blurRad="38100" dist="38100" dir="2700000" algn="tl">
                    <a:srgbClr val="C0C0C0"/>
                  </a:outerShdw>
                </a:effectLst>
              </a:rPr>
              <a:t>:</a:t>
            </a:r>
          </a:p>
          <a:p>
            <a:pPr marL="457200" indent="-457200"/>
            <a:endParaRPr lang="en-US" sz="2800" dirty="0">
              <a:effectLst>
                <a:outerShdw blurRad="38100" dist="38100" dir="2700000" algn="tl">
                  <a:srgbClr val="C0C0C0"/>
                </a:outerShdw>
              </a:effectLst>
            </a:endParaRPr>
          </a:p>
          <a:p>
            <a:pPr marL="457200" indent="-457200">
              <a:buFontTx/>
              <a:buAutoNum type="arabicPeriod"/>
            </a:pPr>
            <a:r>
              <a:rPr lang="en-US" sz="2800" dirty="0">
                <a:effectLst>
                  <a:outerShdw blurRad="38100" dist="38100" dir="2700000" algn="tl">
                    <a:srgbClr val="C0C0C0"/>
                  </a:outerShdw>
                </a:effectLst>
              </a:rPr>
              <a:t>Root formation.   </a:t>
            </a:r>
            <a:endParaRPr lang="en-US" sz="2800" dirty="0" smtClean="0">
              <a:effectLst>
                <a:outerShdw blurRad="38100" dist="38100" dir="2700000" algn="tl">
                  <a:srgbClr val="C0C0C0"/>
                </a:outerShdw>
              </a:effectLst>
            </a:endParaRPr>
          </a:p>
          <a:p>
            <a:pPr marL="457200" indent="-457200">
              <a:buFontTx/>
              <a:buAutoNum type="arabicPeriod"/>
            </a:pPr>
            <a:endParaRPr lang="en-US" sz="2800" dirty="0" smtClean="0">
              <a:effectLst>
                <a:outerShdw blurRad="38100" dist="38100" dir="2700000" algn="tl">
                  <a:srgbClr val="C0C0C0"/>
                </a:outerShdw>
              </a:effectLst>
            </a:endParaRPr>
          </a:p>
          <a:p>
            <a:pPr marL="457200" indent="-457200">
              <a:buFontTx/>
              <a:buAutoNum type="arabicPeriod" startAt="2"/>
            </a:pPr>
            <a:r>
              <a:rPr lang="en-US" sz="2800" dirty="0" smtClean="0">
                <a:effectLst>
                  <a:outerShdw blurRad="38100" dist="38100" dir="2700000" algn="tl">
                    <a:srgbClr val="C0C0C0"/>
                  </a:outerShdw>
                </a:effectLst>
              </a:rPr>
              <a:t>Movement. (Occurs </a:t>
            </a:r>
            <a:r>
              <a:rPr lang="en-US" sz="2800" dirty="0" err="1" smtClean="0">
                <a:effectLst>
                  <a:outerShdw blurRad="38100" dist="38100" dir="2700000" algn="tl">
                    <a:srgbClr val="C0C0C0"/>
                  </a:outerShdw>
                </a:effectLst>
              </a:rPr>
              <a:t>occlusally</a:t>
            </a:r>
            <a:r>
              <a:rPr lang="en-US" sz="2800" dirty="0" smtClean="0">
                <a:effectLst>
                  <a:outerShdw blurRad="38100" dist="38100" dir="2700000" algn="tl">
                    <a:srgbClr val="C0C0C0"/>
                  </a:outerShdw>
                </a:effectLst>
              </a:rPr>
              <a:t>)</a:t>
            </a:r>
          </a:p>
          <a:p>
            <a:pPr marL="457200" indent="-457200">
              <a:buFontTx/>
              <a:buAutoNum type="arabicPeriod" startAt="2"/>
            </a:pPr>
            <a:endParaRPr lang="en-US" sz="2800" dirty="0" smtClean="0">
              <a:effectLst>
                <a:outerShdw blurRad="38100" dist="38100" dir="2700000" algn="tl">
                  <a:srgbClr val="C0C0C0"/>
                </a:outerShdw>
              </a:effectLst>
            </a:endParaRPr>
          </a:p>
          <a:p>
            <a:pPr marL="457200" indent="-457200"/>
            <a:r>
              <a:rPr lang="en-US" sz="2800" dirty="0" smtClean="0">
                <a:effectLst>
                  <a:outerShdw blurRad="38100" dist="38100" dir="2700000" algn="tl">
                    <a:srgbClr val="C0C0C0"/>
                  </a:outerShdw>
                </a:effectLst>
              </a:rPr>
              <a:t>3. 	Movement continues until clinical contact with the opposing crown occurs.</a:t>
            </a:r>
          </a:p>
          <a:p>
            <a:pPr marL="2171700" lvl="3" indent="-800100"/>
            <a:r>
              <a:rPr lang="en-US" sz="2800" dirty="0" smtClean="0">
                <a:effectLst>
                  <a:outerShdw blurRad="38100" dist="38100" dir="2700000" algn="tl">
                    <a:srgbClr val="C0C0C0"/>
                  </a:outerShdw>
                </a:effectLst>
              </a:rPr>
              <a:t>	 </a:t>
            </a:r>
            <a:endParaRPr lang="en-US" sz="2800" dirty="0">
              <a:effectLst>
                <a:outerShdw blurRad="38100" dist="38100" dir="2700000" algn="tl">
                  <a:srgbClr val="C0C0C0"/>
                </a:outerShdw>
              </a:effectLst>
            </a:endParaRPr>
          </a:p>
          <a:p>
            <a:pPr marL="2286000" lvl="4" indent="-685800"/>
            <a:r>
              <a:rPr lang="en-US" sz="2800" dirty="0">
                <a:effectLst>
                  <a:outerShdw blurRad="38100" dist="38100" dir="2700000" algn="tl">
                    <a:srgbClr val="C0C0C0"/>
                  </a:outerShdw>
                </a:effectLst>
              </a:rPr>
              <a:t>		</a:t>
            </a:r>
          </a:p>
        </p:txBody>
      </p:sp>
      <p:pic>
        <p:nvPicPr>
          <p:cNvPr id="7" name="Picture 4" descr="DH-牙齒移動012"/>
          <p:cNvPicPr>
            <a:picLocks noChangeAspect="1" noChangeArrowheads="1"/>
          </p:cNvPicPr>
          <p:nvPr/>
        </p:nvPicPr>
        <p:blipFill>
          <a:blip r:embed="rId2"/>
          <a:srcRect l="26629" t="11559" r="4590"/>
          <a:stretch>
            <a:fillRect/>
          </a:stretch>
        </p:blipFill>
        <p:spPr bwMode="auto">
          <a:xfrm>
            <a:off x="5072066" y="3392485"/>
            <a:ext cx="4071934" cy="3465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9725" y="319088"/>
            <a:ext cx="184150" cy="396875"/>
          </a:xfrm>
          <a:prstGeom prst="rect">
            <a:avLst/>
          </a:prstGeom>
          <a:noFill/>
          <a:ln w="9525">
            <a:noFill/>
            <a:miter lim="800000"/>
            <a:headEnd/>
            <a:tailEnd/>
          </a:ln>
          <a:effectLst/>
        </p:spPr>
        <p:txBody>
          <a:bodyPr wrap="none">
            <a:spAutoFit/>
          </a:bodyPr>
          <a:lstStyle/>
          <a:p>
            <a:endParaRPr lang="en-US">
              <a:solidFill>
                <a:schemeClr val="tx1"/>
              </a:solidFill>
              <a:effectLst/>
              <a:latin typeface="Times New Roman" pitchFamily="18" charset="0"/>
            </a:endParaRPr>
          </a:p>
        </p:txBody>
      </p:sp>
      <p:sp>
        <p:nvSpPr>
          <p:cNvPr id="5" name="Text Box 3"/>
          <p:cNvSpPr txBox="1">
            <a:spLocks noChangeArrowheads="1"/>
          </p:cNvSpPr>
          <p:nvPr/>
        </p:nvSpPr>
        <p:spPr bwMode="auto">
          <a:xfrm>
            <a:off x="1000100" y="486771"/>
            <a:ext cx="7000924" cy="584775"/>
          </a:xfrm>
          <a:prstGeom prst="rect">
            <a:avLst/>
          </a:prstGeom>
          <a:solidFill>
            <a:schemeClr val="accent2"/>
          </a:solidFill>
          <a:ln w="9525">
            <a:noFill/>
            <a:miter lim="800000"/>
            <a:headEnd/>
            <a:tailEnd/>
          </a:ln>
          <a:effectLst/>
        </p:spPr>
        <p:txBody>
          <a:bodyPr wrap="square">
            <a:spAutoFit/>
          </a:bodyPr>
          <a:lstStyle/>
          <a:p>
            <a:pPr algn="ctr"/>
            <a:r>
              <a:rPr lang="en-US" sz="3200" b="1" dirty="0" smtClean="0">
                <a:solidFill>
                  <a:schemeClr val="bg1"/>
                </a:solidFill>
              </a:rPr>
              <a:t>Post </a:t>
            </a:r>
            <a:r>
              <a:rPr lang="en-US" sz="3200" b="1" dirty="0">
                <a:solidFill>
                  <a:schemeClr val="bg1"/>
                </a:solidFill>
              </a:rPr>
              <a:t>Eruptive Tooth </a:t>
            </a:r>
            <a:r>
              <a:rPr lang="en-US" sz="3200" b="1" dirty="0" smtClean="0">
                <a:solidFill>
                  <a:schemeClr val="bg1"/>
                </a:solidFill>
              </a:rPr>
              <a:t>Movement</a:t>
            </a:r>
            <a:endParaRPr lang="en-US" sz="3200" b="1" dirty="0">
              <a:solidFill>
                <a:schemeClr val="bg1"/>
              </a:solidFill>
            </a:endParaRPr>
          </a:p>
        </p:txBody>
      </p:sp>
      <p:sp>
        <p:nvSpPr>
          <p:cNvPr id="6" name="Text Box 5"/>
          <p:cNvSpPr txBox="1">
            <a:spLocks noChangeArrowheads="1"/>
          </p:cNvSpPr>
          <p:nvPr/>
        </p:nvSpPr>
        <p:spPr bwMode="auto">
          <a:xfrm>
            <a:off x="428596" y="1785926"/>
            <a:ext cx="8477278" cy="3785652"/>
          </a:xfrm>
          <a:prstGeom prst="rect">
            <a:avLst/>
          </a:prstGeom>
          <a:noFill/>
          <a:ln w="9525">
            <a:noFill/>
            <a:miter lim="800000"/>
            <a:headEnd/>
            <a:tailEnd/>
          </a:ln>
          <a:effectLst/>
        </p:spPr>
        <p:txBody>
          <a:bodyPr wrap="square">
            <a:spAutoFit/>
          </a:bodyPr>
          <a:lstStyle/>
          <a:p>
            <a:pPr marL="457200" indent="-457200">
              <a:buFontTx/>
              <a:buAutoNum type="arabicPeriod"/>
            </a:pPr>
            <a:r>
              <a:rPr lang="en-US" sz="2400" dirty="0"/>
              <a:t>Movements to accommodate the </a:t>
            </a:r>
            <a:r>
              <a:rPr lang="en-US" sz="2400" b="1" dirty="0"/>
              <a:t>growing jaws.  </a:t>
            </a:r>
            <a:endParaRPr lang="en-US" sz="2400" b="1" dirty="0" smtClean="0"/>
          </a:p>
          <a:p>
            <a:pPr marL="457200" indent="-457200"/>
            <a:r>
              <a:rPr lang="en-US" sz="2400" dirty="0"/>
              <a:t>	</a:t>
            </a:r>
          </a:p>
          <a:p>
            <a:pPr marL="457200" indent="-457200">
              <a:buFontTx/>
              <a:buAutoNum type="arabicPeriod" startAt="2"/>
            </a:pPr>
            <a:r>
              <a:rPr lang="en-US" sz="2400" dirty="0"/>
              <a:t>Movements to compensate for continued </a:t>
            </a:r>
            <a:r>
              <a:rPr lang="en-US" sz="2400" b="1" dirty="0" err="1"/>
              <a:t>occlusal</a:t>
            </a:r>
            <a:r>
              <a:rPr lang="en-US" sz="2400" b="1" dirty="0"/>
              <a:t> wear.</a:t>
            </a:r>
          </a:p>
          <a:p>
            <a:pPr marL="457200" indent="-457200"/>
            <a:r>
              <a:rPr lang="en-US" sz="2400" dirty="0"/>
              <a:t>	</a:t>
            </a:r>
            <a:r>
              <a:rPr lang="en-US" sz="2400" dirty="0" smtClean="0"/>
              <a:t>(Compensation occurs </a:t>
            </a:r>
            <a:r>
              <a:rPr lang="en-US" sz="2400" dirty="0"/>
              <a:t>by continuous deposition of</a:t>
            </a:r>
          </a:p>
          <a:p>
            <a:pPr marL="457200" indent="-457200"/>
            <a:r>
              <a:rPr lang="en-US" sz="2400" dirty="0"/>
              <a:t>	</a:t>
            </a:r>
            <a:r>
              <a:rPr lang="en-US" sz="2400" dirty="0" err="1"/>
              <a:t>cementum</a:t>
            </a:r>
            <a:r>
              <a:rPr lang="en-US" sz="2400" dirty="0"/>
              <a:t> around the apex of the </a:t>
            </a:r>
            <a:r>
              <a:rPr lang="en-US" sz="2400" dirty="0" smtClean="0"/>
              <a:t>tooth) </a:t>
            </a:r>
          </a:p>
          <a:p>
            <a:pPr marL="457200" indent="-457200"/>
            <a:endParaRPr lang="en-US" sz="2400" dirty="0"/>
          </a:p>
          <a:p>
            <a:pPr marL="457200" indent="-457200">
              <a:buFontTx/>
              <a:buAutoNum type="arabicPeriod" startAt="3"/>
            </a:pPr>
            <a:r>
              <a:rPr lang="en-US" sz="2400" dirty="0"/>
              <a:t>Movements to accommodate </a:t>
            </a:r>
            <a:r>
              <a:rPr lang="en-US" sz="2400" b="1" dirty="0" err="1"/>
              <a:t>interproximal</a:t>
            </a:r>
            <a:r>
              <a:rPr lang="en-US" sz="2400" b="1" dirty="0"/>
              <a:t> wear.  </a:t>
            </a:r>
            <a:r>
              <a:rPr lang="en-US" sz="2400" dirty="0" smtClean="0"/>
              <a:t>Compensated by </a:t>
            </a:r>
            <a:r>
              <a:rPr lang="en-US" sz="2400" dirty="0" err="1"/>
              <a:t>mesial</a:t>
            </a:r>
            <a:r>
              <a:rPr lang="en-US" sz="2400" dirty="0"/>
              <a:t> </a:t>
            </a:r>
            <a:r>
              <a:rPr lang="en-US" sz="2400" dirty="0" smtClean="0"/>
              <a:t>/proximal </a:t>
            </a:r>
            <a:r>
              <a:rPr lang="en-US" sz="2400" dirty="0"/>
              <a:t>drift.  </a:t>
            </a:r>
            <a:endParaRPr lang="en-US" sz="2400" dirty="0" smtClean="0"/>
          </a:p>
          <a:p>
            <a:pPr marL="457200" indent="-457200"/>
            <a:r>
              <a:rPr lang="en-US" sz="2400" b="1" dirty="0"/>
              <a:t>	</a:t>
            </a:r>
          </a:p>
          <a:p>
            <a:pPr marL="457200" indent="-457200"/>
            <a:r>
              <a:rPr lang="en-US" sz="2400"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sers\Dr.Shudhanshu Dixit\Desktop\anterior-wear_002.jpg"/>
          <p:cNvPicPr>
            <a:picLocks noGrp="1" noChangeAspect="1" noChangeArrowheads="1"/>
          </p:cNvPicPr>
          <p:nvPr>
            <p:ph idx="1"/>
          </p:nvPr>
        </p:nvPicPr>
        <p:blipFill>
          <a:blip r:embed="rId2"/>
          <a:srcRect/>
          <a:stretch>
            <a:fillRect/>
          </a:stretch>
        </p:blipFill>
        <p:spPr bwMode="auto">
          <a:xfrm>
            <a:off x="-142908" y="142876"/>
            <a:ext cx="4095747" cy="3071810"/>
          </a:xfrm>
          <a:prstGeom prst="rect">
            <a:avLst/>
          </a:prstGeom>
          <a:noFill/>
        </p:spPr>
      </p:pic>
      <p:pic>
        <p:nvPicPr>
          <p:cNvPr id="1027" name="Picture 3" descr="E:\Users\Dr.Shudhanshu Dixit\Desktop\tmp182301_thumb.jpg"/>
          <p:cNvPicPr>
            <a:picLocks noChangeAspect="1" noChangeArrowheads="1"/>
          </p:cNvPicPr>
          <p:nvPr/>
        </p:nvPicPr>
        <p:blipFill>
          <a:blip r:embed="rId3"/>
          <a:srcRect/>
          <a:stretch>
            <a:fillRect/>
          </a:stretch>
        </p:blipFill>
        <p:spPr bwMode="auto">
          <a:xfrm>
            <a:off x="-32" y="3286124"/>
            <a:ext cx="3714776" cy="3470640"/>
          </a:xfrm>
          <a:prstGeom prst="rect">
            <a:avLst/>
          </a:prstGeom>
          <a:noFill/>
        </p:spPr>
      </p:pic>
      <p:pic>
        <p:nvPicPr>
          <p:cNvPr id="1028" name="Picture 4" descr="E:\Users\Dr.Shudhanshu Dixit\Desktop\X2604-M-27_eps.png"/>
          <p:cNvPicPr>
            <a:picLocks noChangeAspect="1" noChangeArrowheads="1"/>
          </p:cNvPicPr>
          <p:nvPr/>
        </p:nvPicPr>
        <p:blipFill>
          <a:blip r:embed="rId4"/>
          <a:srcRect/>
          <a:stretch>
            <a:fillRect/>
          </a:stretch>
        </p:blipFill>
        <p:spPr bwMode="auto">
          <a:xfrm>
            <a:off x="5857884" y="3714752"/>
            <a:ext cx="2857500" cy="2790825"/>
          </a:xfrm>
          <a:prstGeom prst="rect">
            <a:avLst/>
          </a:prstGeom>
          <a:noFill/>
        </p:spPr>
      </p:pic>
      <p:pic>
        <p:nvPicPr>
          <p:cNvPr id="1029" name="Picture 5" descr="E:\Users\Dr.Shudhanshu Dixit\Desktop\AEN005_Tooth-1.jpg"/>
          <p:cNvPicPr>
            <a:picLocks noChangeAspect="1" noChangeArrowheads="1"/>
          </p:cNvPicPr>
          <p:nvPr/>
        </p:nvPicPr>
        <p:blipFill>
          <a:blip r:embed="rId5"/>
          <a:srcRect l="27500" r="22499"/>
          <a:stretch>
            <a:fillRect/>
          </a:stretch>
        </p:blipFill>
        <p:spPr bwMode="auto">
          <a:xfrm>
            <a:off x="7715240" y="0"/>
            <a:ext cx="1428760" cy="2971800"/>
          </a:xfrm>
          <a:prstGeom prst="rect">
            <a:avLst/>
          </a:prstGeom>
          <a:noFill/>
        </p:spPr>
      </p:pic>
      <p:sp>
        <p:nvSpPr>
          <p:cNvPr id="8" name="Rectangle 7"/>
          <p:cNvSpPr/>
          <p:nvPr/>
        </p:nvSpPr>
        <p:spPr>
          <a:xfrm>
            <a:off x="1357290" y="571480"/>
            <a:ext cx="1547603" cy="369332"/>
          </a:xfrm>
          <a:prstGeom prst="rect">
            <a:avLst/>
          </a:prstGeom>
        </p:spPr>
        <p:txBody>
          <a:bodyPr wrap="none">
            <a:spAutoFit/>
          </a:bodyPr>
          <a:lstStyle/>
          <a:p>
            <a:r>
              <a:rPr lang="en-US" b="1" dirty="0" err="1" smtClean="0">
                <a:effectLst>
                  <a:outerShdw blurRad="38100" dist="38100" dir="2700000" algn="tl">
                    <a:srgbClr val="C0C0C0"/>
                  </a:outerShdw>
                </a:effectLst>
              </a:rPr>
              <a:t>Occlusal</a:t>
            </a:r>
            <a:r>
              <a:rPr lang="en-US" b="1" dirty="0" smtClean="0">
                <a:effectLst>
                  <a:outerShdw blurRad="38100" dist="38100" dir="2700000" algn="tl">
                    <a:srgbClr val="C0C0C0"/>
                  </a:outerShdw>
                </a:effectLst>
              </a:rPr>
              <a:t> wear.</a:t>
            </a:r>
            <a:endParaRPr lang="en-IN" dirty="0"/>
          </a:p>
        </p:txBody>
      </p:sp>
      <p:sp>
        <p:nvSpPr>
          <p:cNvPr id="9" name="Rectangle 8"/>
          <p:cNvSpPr/>
          <p:nvPr/>
        </p:nvSpPr>
        <p:spPr>
          <a:xfrm>
            <a:off x="3786182" y="1791290"/>
            <a:ext cx="3000396" cy="923330"/>
          </a:xfrm>
          <a:prstGeom prst="rect">
            <a:avLst/>
          </a:prstGeom>
        </p:spPr>
        <p:txBody>
          <a:bodyPr wrap="square">
            <a:spAutoFit/>
          </a:bodyPr>
          <a:lstStyle/>
          <a:p>
            <a:pPr marL="457200" indent="-457200"/>
            <a:r>
              <a:rPr lang="en-US" dirty="0" smtClean="0">
                <a:effectLst>
                  <a:outerShdw blurRad="38100" dist="38100" dir="2700000" algn="tl">
                    <a:srgbClr val="C0C0C0"/>
                  </a:outerShdw>
                </a:effectLst>
              </a:rPr>
              <a:t>	continuous deposition of </a:t>
            </a:r>
            <a:r>
              <a:rPr lang="en-US" dirty="0" err="1" smtClean="0">
                <a:effectLst>
                  <a:outerShdw blurRad="38100" dist="38100" dir="2700000" algn="tl">
                    <a:srgbClr val="C0C0C0"/>
                  </a:outerShdw>
                </a:effectLst>
              </a:rPr>
              <a:t>cementum</a:t>
            </a:r>
            <a:r>
              <a:rPr lang="en-US" dirty="0" smtClean="0">
                <a:effectLst>
                  <a:outerShdw blurRad="38100" dist="38100" dir="2700000" algn="tl">
                    <a:srgbClr val="C0C0C0"/>
                  </a:outerShdw>
                </a:effectLst>
              </a:rPr>
              <a:t> around the apex of the tooth</a:t>
            </a:r>
            <a:endParaRPr lang="en-IN" dirty="0"/>
          </a:p>
        </p:txBody>
      </p:sp>
      <p:cxnSp>
        <p:nvCxnSpPr>
          <p:cNvPr id="11" name="Straight Arrow Connector 10"/>
          <p:cNvCxnSpPr/>
          <p:nvPr/>
        </p:nvCxnSpPr>
        <p:spPr>
          <a:xfrm>
            <a:off x="7072330" y="2285992"/>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1071538" y="3857628"/>
            <a:ext cx="2010743" cy="369332"/>
          </a:xfrm>
          <a:prstGeom prst="rect">
            <a:avLst/>
          </a:prstGeom>
        </p:spPr>
        <p:txBody>
          <a:bodyPr wrap="none">
            <a:spAutoFit/>
          </a:bodyPr>
          <a:lstStyle/>
          <a:p>
            <a:r>
              <a:rPr lang="en-US" b="1" dirty="0" err="1" smtClean="0">
                <a:effectLst>
                  <a:outerShdw blurRad="38100" dist="38100" dir="2700000" algn="tl">
                    <a:srgbClr val="C0C0C0"/>
                  </a:outerShdw>
                </a:effectLst>
              </a:rPr>
              <a:t>Interproximal</a:t>
            </a:r>
            <a:r>
              <a:rPr lang="en-US" b="1" dirty="0" smtClean="0">
                <a:effectLst>
                  <a:outerShdw blurRad="38100" dist="38100" dir="2700000" algn="tl">
                    <a:srgbClr val="C0C0C0"/>
                  </a:outerShdw>
                </a:effectLst>
              </a:rPr>
              <a:t> wear</a:t>
            </a:r>
            <a:endParaRPr lang="en-IN" dirty="0"/>
          </a:p>
        </p:txBody>
      </p:sp>
      <p:sp>
        <p:nvSpPr>
          <p:cNvPr id="13" name="Rectangle 12"/>
          <p:cNvSpPr/>
          <p:nvPr/>
        </p:nvSpPr>
        <p:spPr>
          <a:xfrm>
            <a:off x="3786182" y="4488428"/>
            <a:ext cx="2204258" cy="369332"/>
          </a:xfrm>
          <a:prstGeom prst="rect">
            <a:avLst/>
          </a:prstGeom>
        </p:spPr>
        <p:txBody>
          <a:bodyPr wrap="none">
            <a:spAutoFit/>
          </a:bodyPr>
          <a:lstStyle/>
          <a:p>
            <a:r>
              <a:rPr lang="en-US" dirty="0" err="1" smtClean="0">
                <a:effectLst>
                  <a:outerShdw blurRad="38100" dist="38100" dir="2700000" algn="tl">
                    <a:srgbClr val="C0C0C0"/>
                  </a:outerShdw>
                </a:effectLst>
              </a:rPr>
              <a:t>mesial</a:t>
            </a:r>
            <a:r>
              <a:rPr lang="en-US" dirty="0" smtClean="0">
                <a:effectLst>
                  <a:outerShdw blurRad="38100" dist="38100" dir="2700000" algn="tl">
                    <a:srgbClr val="C0C0C0"/>
                  </a:outerShdw>
                </a:effectLst>
              </a:rPr>
              <a:t> /proximal drift</a:t>
            </a:r>
            <a:endParaRPr lang="en-IN" dirty="0"/>
          </a:p>
        </p:txBody>
      </p:sp>
      <p:sp>
        <p:nvSpPr>
          <p:cNvPr id="14" name="Rectangle 13"/>
          <p:cNvSpPr/>
          <p:nvPr/>
        </p:nvSpPr>
        <p:spPr>
          <a:xfrm>
            <a:off x="4357686" y="214290"/>
            <a:ext cx="1783117" cy="369332"/>
          </a:xfrm>
          <a:prstGeom prst="rect">
            <a:avLst/>
          </a:prstGeom>
        </p:spPr>
        <p:txBody>
          <a:bodyPr wrap="none">
            <a:spAutoFit/>
          </a:bodyPr>
          <a:lstStyle/>
          <a:p>
            <a:r>
              <a:rPr lang="en-US" b="1" dirty="0" smtClean="0">
                <a:effectLst>
                  <a:outerShdw blurRad="38100" dist="38100" dir="2700000" algn="tl">
                    <a:srgbClr val="C0C0C0"/>
                  </a:outerShdw>
                </a:effectLst>
              </a:rPr>
              <a:t>Compensated by</a:t>
            </a:r>
            <a:endParaRPr lang="en-IN" b="1" dirty="0"/>
          </a:p>
        </p:txBody>
      </p:sp>
      <p:cxnSp>
        <p:nvCxnSpPr>
          <p:cNvPr id="15" name="Straight Arrow Connector 14"/>
          <p:cNvCxnSpPr/>
          <p:nvPr/>
        </p:nvCxnSpPr>
        <p:spPr>
          <a:xfrm rot="16200000" flipH="1">
            <a:off x="2249471" y="4322769"/>
            <a:ext cx="430216" cy="2143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Rectangle 15"/>
          <p:cNvSpPr/>
          <p:nvPr/>
        </p:nvSpPr>
        <p:spPr>
          <a:xfrm>
            <a:off x="3643306" y="5000636"/>
            <a:ext cx="2786082" cy="646331"/>
          </a:xfrm>
          <a:prstGeom prst="rect">
            <a:avLst/>
          </a:prstGeom>
        </p:spPr>
        <p:txBody>
          <a:bodyPr wrap="square">
            <a:spAutoFit/>
          </a:bodyPr>
          <a:lstStyle/>
          <a:p>
            <a:r>
              <a:rPr lang="en-US" dirty="0" smtClean="0">
                <a:effectLst>
                  <a:outerShdw blurRad="38100" dist="38100" dir="2700000" algn="tl">
                    <a:srgbClr val="C0C0C0"/>
                  </a:outerShdw>
                </a:effectLst>
              </a:rPr>
              <a:t>( lateral bodily movement of teeth on both side )</a:t>
            </a:r>
            <a:endParaRPr lang="en-IN" dirty="0"/>
          </a:p>
        </p:txBody>
      </p:sp>
      <p:cxnSp>
        <p:nvCxnSpPr>
          <p:cNvPr id="17" name="Straight Arrow Connector 16"/>
          <p:cNvCxnSpPr/>
          <p:nvPr/>
        </p:nvCxnSpPr>
        <p:spPr>
          <a:xfrm rot="5400000">
            <a:off x="2000232" y="4500570"/>
            <a:ext cx="571504"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err="1" smtClean="0">
                <a:solidFill>
                  <a:schemeClr val="bg1"/>
                </a:solidFill>
              </a:rPr>
              <a:t>Histologic</a:t>
            </a:r>
            <a:r>
              <a:rPr lang="en-US" dirty="0" smtClean="0">
                <a:solidFill>
                  <a:schemeClr val="bg1"/>
                </a:solidFill>
              </a:rPr>
              <a:t> changes</a:t>
            </a:r>
            <a:endParaRPr lang="en-IN" dirty="0">
              <a:solidFill>
                <a:schemeClr val="bg1"/>
              </a:solidFill>
            </a:endParaRPr>
          </a:p>
        </p:txBody>
      </p:sp>
      <p:sp>
        <p:nvSpPr>
          <p:cNvPr id="3" name="Content Placeholder 2"/>
          <p:cNvSpPr>
            <a:spLocks noGrp="1"/>
          </p:cNvSpPr>
          <p:nvPr>
            <p:ph idx="1"/>
          </p:nvPr>
        </p:nvSpPr>
        <p:spPr>
          <a:xfrm>
            <a:off x="457200" y="2260623"/>
            <a:ext cx="8229600" cy="4525963"/>
          </a:xfrm>
        </p:spPr>
        <p:txBody>
          <a:bodyPr/>
          <a:lstStyle/>
          <a:p>
            <a:r>
              <a:rPr lang="en-US" dirty="0" smtClean="0"/>
              <a:t>1) </a:t>
            </a:r>
            <a:r>
              <a:rPr lang="en-US" dirty="0" err="1" smtClean="0"/>
              <a:t>Remodelling</a:t>
            </a:r>
            <a:r>
              <a:rPr lang="en-US" dirty="0" smtClean="0"/>
              <a:t> of PDL </a:t>
            </a:r>
            <a:r>
              <a:rPr lang="en-US" dirty="0" err="1" smtClean="0"/>
              <a:t>fibres</a:t>
            </a:r>
            <a:r>
              <a:rPr lang="en-US" dirty="0" smtClean="0"/>
              <a:t> </a:t>
            </a:r>
          </a:p>
          <a:p>
            <a:endParaRPr lang="en-US" dirty="0" smtClean="0"/>
          </a:p>
          <a:p>
            <a:r>
              <a:rPr lang="en-US" dirty="0" smtClean="0"/>
              <a:t>2) Degeneration &amp; synthesis of collagen </a:t>
            </a:r>
            <a:r>
              <a:rPr lang="en-US" dirty="0" err="1" smtClean="0"/>
              <a:t>fibres</a:t>
            </a:r>
            <a:r>
              <a:rPr lang="en-US" dirty="0" smtClean="0"/>
              <a:t> by fibroblasts</a:t>
            </a:r>
          </a:p>
          <a:p>
            <a:endParaRPr lang="en-US" dirty="0" smtClean="0"/>
          </a:p>
          <a:p>
            <a:r>
              <a:rPr lang="en-US" dirty="0" smtClean="0"/>
              <a:t>3) </a:t>
            </a:r>
            <a:r>
              <a:rPr lang="en-US" dirty="0" err="1" smtClean="0"/>
              <a:t>Gubernacular</a:t>
            </a:r>
            <a:r>
              <a:rPr lang="en-US" dirty="0" smtClean="0"/>
              <a:t> canal &amp; cord</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a:solidFill>
            <a:schemeClr val="accent2"/>
          </a:solidFill>
        </p:spPr>
        <p:txBody>
          <a:bodyPr/>
          <a:lstStyle/>
          <a:p>
            <a:r>
              <a:rPr lang="en-US" b="1" dirty="0" smtClean="0">
                <a:solidFill>
                  <a:schemeClr val="bg1"/>
                </a:solidFill>
              </a:rPr>
              <a:t> </a:t>
            </a:r>
            <a:r>
              <a:rPr lang="en-US" b="1" dirty="0" err="1" smtClean="0">
                <a:solidFill>
                  <a:schemeClr val="bg1"/>
                </a:solidFill>
              </a:rPr>
              <a:t>Gubernacular</a:t>
            </a:r>
            <a:r>
              <a:rPr lang="en-US" b="1" dirty="0" smtClean="0">
                <a:solidFill>
                  <a:schemeClr val="bg1"/>
                </a:solidFill>
              </a:rPr>
              <a:t> canal &amp; cord</a:t>
            </a:r>
            <a:endParaRPr lang="en-IN" dirty="0">
              <a:solidFill>
                <a:schemeClr val="bg1"/>
              </a:solidFill>
            </a:endParaRPr>
          </a:p>
        </p:txBody>
      </p:sp>
      <p:sp>
        <p:nvSpPr>
          <p:cNvPr id="3" name="Content Placeholder 2"/>
          <p:cNvSpPr>
            <a:spLocks noGrp="1"/>
          </p:cNvSpPr>
          <p:nvPr>
            <p:ph idx="1"/>
          </p:nvPr>
        </p:nvSpPr>
        <p:spPr/>
        <p:txBody>
          <a:bodyPr>
            <a:normAutofit/>
          </a:bodyPr>
          <a:lstStyle/>
          <a:p>
            <a:endParaRPr lang="en-US" b="1" dirty="0" smtClean="0">
              <a:effectLst>
                <a:outerShdw blurRad="38100" dist="38100" dir="2700000" algn="tl">
                  <a:srgbClr val="C0C0C0"/>
                </a:outerShdw>
              </a:effectLst>
            </a:endParaRPr>
          </a:p>
          <a:p>
            <a:r>
              <a:rPr lang="en-US" b="1" dirty="0" err="1" smtClean="0">
                <a:effectLst>
                  <a:outerShdw blurRad="38100" dist="38100" dir="2700000" algn="tl">
                    <a:srgbClr val="C0C0C0"/>
                  </a:outerShdw>
                </a:effectLst>
              </a:rPr>
              <a:t>Gubernacular</a:t>
            </a:r>
            <a:r>
              <a:rPr lang="en-US" b="1" dirty="0" smtClean="0">
                <a:effectLst>
                  <a:outerShdw blurRad="38100" dist="38100" dir="2700000" algn="tl">
                    <a:srgbClr val="C0C0C0"/>
                  </a:outerShdw>
                </a:effectLst>
              </a:rPr>
              <a:t> cord:</a:t>
            </a:r>
            <a:r>
              <a:rPr lang="en-US" dirty="0" smtClean="0">
                <a:effectLst>
                  <a:outerShdw blurRad="38100" dist="38100" dir="2700000" algn="tl">
                    <a:srgbClr val="C0C0C0"/>
                  </a:outerShdw>
                </a:effectLst>
              </a:rPr>
              <a:t> </a:t>
            </a:r>
          </a:p>
          <a:p>
            <a:pPr>
              <a:buNone/>
            </a:pPr>
            <a:r>
              <a:rPr lang="en-US" dirty="0" smtClean="0">
                <a:effectLst>
                  <a:outerShdw blurRad="38100" dist="38100" dir="2700000" algn="tl">
                    <a:srgbClr val="C0C0C0"/>
                  </a:outerShdw>
                </a:effectLst>
              </a:rPr>
              <a:t>	</a:t>
            </a:r>
            <a:r>
              <a:rPr lang="en-US" b="1" dirty="0" smtClean="0">
                <a:solidFill>
                  <a:schemeClr val="accent2"/>
                </a:solidFill>
              </a:rPr>
              <a:t>The connective tissue overlying a </a:t>
            </a:r>
            <a:r>
              <a:rPr lang="en-US" b="1" dirty="0" err="1" smtClean="0">
                <a:solidFill>
                  <a:schemeClr val="accent2"/>
                </a:solidFill>
              </a:rPr>
              <a:t>successional</a:t>
            </a:r>
            <a:r>
              <a:rPr lang="en-US" b="1" dirty="0" smtClean="0">
                <a:solidFill>
                  <a:schemeClr val="accent2"/>
                </a:solidFill>
              </a:rPr>
              <a:t> tooth that connects with the lamina </a:t>
            </a:r>
            <a:r>
              <a:rPr lang="en-US" b="1" dirty="0" err="1" smtClean="0">
                <a:solidFill>
                  <a:schemeClr val="accent2"/>
                </a:solidFill>
              </a:rPr>
              <a:t>propria</a:t>
            </a:r>
            <a:r>
              <a:rPr lang="en-US" b="1" dirty="0" smtClean="0">
                <a:solidFill>
                  <a:schemeClr val="accent2"/>
                </a:solidFill>
              </a:rPr>
              <a:t> of the oral mucosa by means of a strand of fibrous connective tissue.</a:t>
            </a:r>
          </a:p>
          <a:p>
            <a:pPr>
              <a:buNone/>
            </a:pPr>
            <a:r>
              <a:rPr lang="en-US" dirty="0" smtClean="0">
                <a:solidFill>
                  <a:schemeClr val="accent2"/>
                </a:solidFill>
              </a:rPr>
              <a:t>	</a:t>
            </a:r>
          </a:p>
          <a:p>
            <a:pPr>
              <a:buNone/>
            </a:pPr>
            <a:r>
              <a:rPr lang="en-US" dirty="0" smtClean="0">
                <a:solidFill>
                  <a:schemeClr val="accent2"/>
                </a:solidFill>
              </a:rPr>
              <a:t>	</a:t>
            </a:r>
            <a:endParaRPr lang="en-US" dirty="0" smtClean="0">
              <a:solidFill>
                <a:schemeClr val="accent2"/>
              </a:solidFill>
              <a:effectLst>
                <a:outerShdw blurRad="38100" dist="38100" dir="2700000" algn="tl">
                  <a:srgbClr val="C0C0C0"/>
                </a:outerShdw>
              </a:effectLst>
            </a:endParaRPr>
          </a:p>
          <a:p>
            <a:endParaRPr lang="en-US" dirty="0" smtClean="0">
              <a:effectLst>
                <a:outerShdw blurRad="38100" dist="38100" dir="2700000" algn="tl">
                  <a:srgbClr val="C0C0C0"/>
                </a:outerShdw>
              </a:effectLst>
            </a:endParaRP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Figure_10-08"/>
          <p:cNvPicPr>
            <a:picLocks noChangeAspect="1" noChangeArrowheads="1"/>
          </p:cNvPicPr>
          <p:nvPr/>
        </p:nvPicPr>
        <p:blipFill>
          <a:blip r:embed="rId2"/>
          <a:srcRect b="5148"/>
          <a:stretch>
            <a:fillRect/>
          </a:stretch>
        </p:blipFill>
        <p:spPr bwMode="auto">
          <a:xfrm>
            <a:off x="0" y="0"/>
            <a:ext cx="5585854" cy="5072074"/>
          </a:xfrm>
          <a:prstGeom prst="rect">
            <a:avLst/>
          </a:prstGeom>
          <a:noFill/>
        </p:spPr>
      </p:pic>
      <p:sp>
        <p:nvSpPr>
          <p:cNvPr id="5" name="Rectangle 4"/>
          <p:cNvSpPr/>
          <p:nvPr/>
        </p:nvSpPr>
        <p:spPr>
          <a:xfrm>
            <a:off x="0" y="4929198"/>
            <a:ext cx="6500826" cy="707886"/>
          </a:xfrm>
          <a:prstGeom prst="rect">
            <a:avLst/>
          </a:prstGeom>
          <a:solidFill>
            <a:schemeClr val="accent2"/>
          </a:solidFill>
        </p:spPr>
        <p:txBody>
          <a:bodyPr wrap="square">
            <a:spAutoFit/>
          </a:bodyPr>
          <a:lstStyle/>
          <a:p>
            <a:pPr>
              <a:buNone/>
            </a:pPr>
            <a:r>
              <a:rPr lang="en-US" sz="2000" b="1" dirty="0" smtClean="0">
                <a:solidFill>
                  <a:schemeClr val="bg1"/>
                </a:solidFill>
              </a:rPr>
              <a:t>Significance</a:t>
            </a:r>
            <a:r>
              <a:rPr lang="en-US" sz="2000" dirty="0" smtClean="0">
                <a:solidFill>
                  <a:schemeClr val="bg1"/>
                </a:solidFill>
              </a:rPr>
              <a:t> :- Provides a path of least resistance &amp; is actively engaged in pulling the tooth out from the underlying tissues.</a:t>
            </a:r>
            <a:endParaRPr lang="en-US" sz="2000" dirty="0" smtClean="0">
              <a:solidFill>
                <a:schemeClr val="bg1"/>
              </a:solidFill>
              <a:effectLst>
                <a:outerShdw blurRad="38100" dist="38100" dir="2700000" algn="tl">
                  <a:srgbClr val="C0C0C0"/>
                </a:outerShdw>
              </a:effectLst>
            </a:endParaRPr>
          </a:p>
        </p:txBody>
      </p:sp>
      <p:sp>
        <p:nvSpPr>
          <p:cNvPr id="6" name="Rectangle 5"/>
          <p:cNvSpPr/>
          <p:nvPr/>
        </p:nvSpPr>
        <p:spPr>
          <a:xfrm>
            <a:off x="5643570" y="642918"/>
            <a:ext cx="2000264" cy="2677656"/>
          </a:xfrm>
          <a:prstGeom prst="rect">
            <a:avLst/>
          </a:prstGeom>
        </p:spPr>
        <p:txBody>
          <a:bodyPr wrap="square">
            <a:spAutoFit/>
          </a:bodyPr>
          <a:lstStyle/>
          <a:p>
            <a:r>
              <a:rPr lang="en-US" sz="2400" dirty="0" smtClean="0">
                <a:effectLst>
                  <a:outerShdw blurRad="38100" dist="38100" dir="2700000" algn="tl">
                    <a:srgbClr val="C0C0C0"/>
                  </a:outerShdw>
                </a:effectLst>
              </a:rPr>
              <a:t>As the </a:t>
            </a:r>
            <a:r>
              <a:rPr lang="en-US" sz="2400" dirty="0" err="1" smtClean="0">
                <a:effectLst>
                  <a:outerShdw blurRad="38100" dist="38100" dir="2700000" algn="tl">
                    <a:srgbClr val="C0C0C0"/>
                  </a:outerShdw>
                </a:effectLst>
              </a:rPr>
              <a:t>successional</a:t>
            </a:r>
            <a:r>
              <a:rPr lang="en-US" sz="2400" dirty="0" smtClean="0">
                <a:effectLst>
                  <a:outerShdw blurRad="38100" dist="38100" dir="2700000" algn="tl">
                    <a:srgbClr val="C0C0C0"/>
                  </a:outerShdw>
                </a:effectLst>
              </a:rPr>
              <a:t> teeth erupt, </a:t>
            </a:r>
            <a:r>
              <a:rPr lang="en-US" sz="2400" dirty="0" err="1" smtClean="0">
                <a:effectLst>
                  <a:outerShdw blurRad="38100" dist="38100" dir="2700000" algn="tl">
                    <a:srgbClr val="C0C0C0"/>
                  </a:outerShdw>
                </a:effectLst>
              </a:rPr>
              <a:t>gubernacular</a:t>
            </a:r>
            <a:r>
              <a:rPr lang="en-US" sz="2400" dirty="0" smtClean="0">
                <a:effectLst>
                  <a:outerShdw blurRad="38100" dist="38100" dir="2700000" algn="tl">
                    <a:srgbClr val="C0C0C0"/>
                  </a:outerShdw>
                </a:effectLst>
              </a:rPr>
              <a:t> canal widens enabling tooth to erupt .</a:t>
            </a:r>
            <a:endParaRPr lang="en-IN"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b="1" dirty="0" smtClean="0">
                <a:solidFill>
                  <a:schemeClr val="bg1"/>
                </a:solidFill>
                <a:effectLst/>
              </a:rPr>
              <a:t>Theories of tooth eruption</a:t>
            </a:r>
            <a:endParaRPr lang="en-IN" b="1" dirty="0">
              <a:solidFill>
                <a:schemeClr val="bg1"/>
              </a:solidFill>
              <a:effectLst/>
            </a:endParaRPr>
          </a:p>
        </p:txBody>
      </p:sp>
      <p:sp>
        <p:nvSpPr>
          <p:cNvPr id="3" name="Content Placeholder 2"/>
          <p:cNvSpPr>
            <a:spLocks noGrp="1"/>
          </p:cNvSpPr>
          <p:nvPr>
            <p:ph idx="1"/>
          </p:nvPr>
        </p:nvSpPr>
        <p:spPr>
          <a:xfrm>
            <a:off x="71406" y="1428736"/>
            <a:ext cx="8229600" cy="4525963"/>
          </a:xfrm>
        </p:spPr>
        <p:txBody>
          <a:bodyPr/>
          <a:lstStyle/>
          <a:p>
            <a:pPr>
              <a:buNone/>
            </a:pPr>
            <a:endParaRPr lang="en-US" dirty="0" smtClean="0">
              <a:effectLst/>
            </a:endParaRPr>
          </a:p>
          <a:p>
            <a:pPr>
              <a:buNone/>
            </a:pPr>
            <a:r>
              <a:rPr lang="en-US" dirty="0" smtClean="0">
                <a:effectLst/>
              </a:rPr>
              <a:t>The accepted theories of tooth eruption are:</a:t>
            </a:r>
          </a:p>
          <a:p>
            <a:endParaRPr lang="en-US" dirty="0" smtClean="0">
              <a:effectLst/>
            </a:endParaRPr>
          </a:p>
          <a:p>
            <a:pPr marL="514350" indent="-514350">
              <a:buFont typeface="+mj-lt"/>
              <a:buAutoNum type="arabicPeriod"/>
            </a:pPr>
            <a:r>
              <a:rPr lang="en-US" dirty="0" smtClean="0">
                <a:effectLst/>
              </a:rPr>
              <a:t>Root formation theory</a:t>
            </a:r>
          </a:p>
          <a:p>
            <a:pPr marL="514350" indent="-514350">
              <a:buFont typeface="+mj-lt"/>
              <a:buAutoNum type="arabicPeriod"/>
            </a:pPr>
            <a:r>
              <a:rPr lang="en-US" dirty="0" smtClean="0">
                <a:effectLst/>
              </a:rPr>
              <a:t>Vascular (Hydrostatic) pressure theory</a:t>
            </a:r>
          </a:p>
          <a:p>
            <a:pPr marL="514350" indent="-514350">
              <a:buFont typeface="+mj-lt"/>
              <a:buAutoNum type="arabicPeriod"/>
            </a:pPr>
            <a:r>
              <a:rPr lang="en-US" dirty="0" smtClean="0">
                <a:effectLst/>
              </a:rPr>
              <a:t>Bone </a:t>
            </a:r>
            <a:r>
              <a:rPr lang="en-US" dirty="0" err="1" smtClean="0">
                <a:effectLst/>
              </a:rPr>
              <a:t>remodelling</a:t>
            </a:r>
            <a:r>
              <a:rPr lang="en-US" dirty="0" smtClean="0">
                <a:effectLst/>
              </a:rPr>
              <a:t> theory</a:t>
            </a:r>
          </a:p>
          <a:p>
            <a:pPr marL="514350" indent="-514350">
              <a:buFont typeface="+mj-lt"/>
              <a:buAutoNum type="arabicPeriod"/>
            </a:pPr>
            <a:r>
              <a:rPr lang="en-US" b="1" u="sng" dirty="0" smtClean="0">
                <a:effectLst/>
              </a:rPr>
              <a:t>Periodontal ligament traction theory</a:t>
            </a:r>
            <a:endParaRPr lang="en-IN" b="1" u="sng" dirty="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80989" y="-142900"/>
            <a:ext cx="8282013" cy="4278094"/>
          </a:xfrm>
          <a:prstGeom prst="rect">
            <a:avLst/>
          </a:prstGeom>
          <a:noFill/>
          <a:ln w="9525">
            <a:noFill/>
            <a:miter lim="800000"/>
            <a:headEnd/>
            <a:tailEnd/>
          </a:ln>
          <a:effectLst/>
        </p:spPr>
        <p:txBody>
          <a:bodyPr wrap="square">
            <a:spAutoFit/>
          </a:bodyPr>
          <a:lstStyle/>
          <a:p>
            <a:pPr marL="457200" indent="-457200"/>
            <a:endParaRPr lang="en-US" sz="2800" dirty="0"/>
          </a:p>
          <a:p>
            <a:pPr marL="457200" indent="-457200"/>
            <a:r>
              <a:rPr lang="en-US" sz="2800" b="1" dirty="0" smtClean="0">
                <a:solidFill>
                  <a:schemeClr val="accent6">
                    <a:lumMod val="75000"/>
                  </a:schemeClr>
                </a:solidFill>
              </a:rPr>
              <a:t>	Root Formation theory</a:t>
            </a:r>
            <a:endParaRPr lang="en-US" sz="2800" dirty="0" smtClean="0">
              <a:solidFill>
                <a:schemeClr val="accent6">
                  <a:lumMod val="75000"/>
                </a:schemeClr>
              </a:solidFill>
            </a:endParaRPr>
          </a:p>
          <a:p>
            <a:pPr marL="457200" indent="-457200"/>
            <a:r>
              <a:rPr lang="en-US" sz="2400" dirty="0"/>
              <a:t>	</a:t>
            </a:r>
            <a:r>
              <a:rPr lang="en-US" sz="2400" dirty="0" smtClean="0"/>
              <a:t>The apical growth of roots results in an </a:t>
            </a:r>
            <a:r>
              <a:rPr lang="en-US" sz="2400" dirty="0" err="1" smtClean="0"/>
              <a:t>occlusally</a:t>
            </a:r>
            <a:r>
              <a:rPr lang="en-US" sz="2400" dirty="0" smtClean="0"/>
              <a:t> directed force that  brings about the eruption of teeth. </a:t>
            </a:r>
          </a:p>
          <a:p>
            <a:pPr marL="457200" indent="-457200"/>
            <a:endParaRPr lang="en-US" sz="2400" dirty="0"/>
          </a:p>
          <a:p>
            <a:pPr marL="457200" indent="-457200"/>
            <a:r>
              <a:rPr lang="en-US" sz="2400" dirty="0" smtClean="0"/>
              <a:t>	The resistance by </a:t>
            </a:r>
            <a:r>
              <a:rPr lang="en-US" sz="2400" b="1" dirty="0" smtClean="0"/>
              <a:t>cushion hammock ligament </a:t>
            </a:r>
            <a:r>
              <a:rPr lang="en-US" sz="2400" dirty="0" smtClean="0"/>
              <a:t>at the socket base results in the </a:t>
            </a:r>
            <a:r>
              <a:rPr lang="en-US" sz="2400" dirty="0" err="1" smtClean="0"/>
              <a:t>occlusal</a:t>
            </a:r>
            <a:r>
              <a:rPr lang="en-US" sz="2400" dirty="0" smtClean="0"/>
              <a:t> movement of the tooth crown as the root lengthens.</a:t>
            </a:r>
          </a:p>
          <a:p>
            <a:pPr marL="457200" indent="-457200"/>
            <a:endParaRPr lang="en-US" sz="2400" dirty="0"/>
          </a:p>
          <a:p>
            <a:pPr marL="457200" indent="-457200"/>
            <a:r>
              <a:rPr lang="en-US" sz="2400" dirty="0"/>
              <a:t>	</a:t>
            </a:r>
            <a:endParaRPr lang="en-US" sz="2400" dirty="0" smtClean="0"/>
          </a:p>
          <a:p>
            <a:pPr marL="457200" indent="-457200"/>
            <a:r>
              <a:rPr lang="en-US" sz="2400" dirty="0" smtClean="0"/>
              <a:t>	</a:t>
            </a:r>
            <a:endParaRPr lang="en-US" sz="2400" dirty="0"/>
          </a:p>
        </p:txBody>
      </p:sp>
      <p:pic>
        <p:nvPicPr>
          <p:cNvPr id="6" name="Picture 4" descr="http://www.deardoctor.com/images/ddwc/features/root-canal-treatment-for-children/tooth-eruption-process.jpg"/>
          <p:cNvPicPr>
            <a:picLocks noChangeAspect="1" noChangeArrowheads="1"/>
          </p:cNvPicPr>
          <p:nvPr/>
        </p:nvPicPr>
        <p:blipFill>
          <a:blip r:embed="rId2"/>
          <a:srcRect t="56923" b="2714"/>
          <a:stretch>
            <a:fillRect/>
          </a:stretch>
        </p:blipFill>
        <p:spPr bwMode="auto">
          <a:xfrm>
            <a:off x="0" y="3143248"/>
            <a:ext cx="9144000" cy="2786082"/>
          </a:xfrm>
          <a:prstGeom prst="rect">
            <a:avLst/>
          </a:prstGeom>
          <a:noFill/>
        </p:spPr>
      </p:pic>
      <p:cxnSp>
        <p:nvCxnSpPr>
          <p:cNvPr id="8" name="Straight Connector 7"/>
          <p:cNvCxnSpPr/>
          <p:nvPr/>
        </p:nvCxnSpPr>
        <p:spPr>
          <a:xfrm>
            <a:off x="642910" y="5786454"/>
            <a:ext cx="1000132" cy="1588"/>
          </a:xfrm>
          <a:prstGeom prst="line">
            <a:avLst/>
          </a:prstGeom>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928926" y="5784866"/>
            <a:ext cx="1000132" cy="1588"/>
          </a:xfrm>
          <a:prstGeom prst="line">
            <a:avLst/>
          </a:prstGeom>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5143504" y="5786454"/>
            <a:ext cx="1000132" cy="1588"/>
          </a:xfrm>
          <a:prstGeom prst="line">
            <a:avLst/>
          </a:prstGeom>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7429520" y="5643578"/>
            <a:ext cx="1000132" cy="1588"/>
          </a:xfrm>
          <a:prstGeom prst="line">
            <a:avLst/>
          </a:prstGeom>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14" name="Rectangle 13"/>
          <p:cNvSpPr/>
          <p:nvPr/>
        </p:nvSpPr>
        <p:spPr>
          <a:xfrm>
            <a:off x="3071802" y="6286520"/>
            <a:ext cx="3571900" cy="369332"/>
          </a:xfrm>
          <a:prstGeom prst="rect">
            <a:avLst/>
          </a:prstGeom>
          <a:solidFill>
            <a:schemeClr val="accent2">
              <a:lumMod val="75000"/>
            </a:schemeClr>
          </a:solidFill>
        </p:spPr>
        <p:txBody>
          <a:bodyPr wrap="square">
            <a:spAutoFit/>
          </a:bodyPr>
          <a:lstStyle/>
          <a:p>
            <a:r>
              <a:rPr lang="en-US" b="1" dirty="0" smtClean="0">
                <a:solidFill>
                  <a:schemeClr val="bg1"/>
                </a:solidFill>
              </a:rPr>
              <a:t>Cushion hammock ligament </a:t>
            </a:r>
            <a:endParaRPr lang="en-IN" dirty="0">
              <a:solidFill>
                <a:schemeClr val="bg1"/>
              </a:solidFill>
            </a:endParaRPr>
          </a:p>
        </p:txBody>
      </p:sp>
      <p:cxnSp>
        <p:nvCxnSpPr>
          <p:cNvPr id="16" name="Straight Arrow Connector 15"/>
          <p:cNvCxnSpPr/>
          <p:nvPr/>
        </p:nvCxnSpPr>
        <p:spPr>
          <a:xfrm rot="10800000">
            <a:off x="1357290" y="5857892"/>
            <a:ext cx="1714512" cy="642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5929322" y="5715016"/>
            <a:ext cx="2000264" cy="642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16200000" flipV="1">
            <a:off x="3214679" y="5929331"/>
            <a:ext cx="500065" cy="214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rot="5400000" flipH="1" flipV="1">
            <a:off x="5138742" y="5934092"/>
            <a:ext cx="500066" cy="2047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endParaRPr lang="en-IN"/>
          </a:p>
        </p:txBody>
      </p:sp>
      <p:sp>
        <p:nvSpPr>
          <p:cNvPr id="5" name="Title 5"/>
          <p:cNvSpPr txBox="1">
            <a:spLocks/>
          </p:cNvSpPr>
          <p:nvPr/>
        </p:nvSpPr>
        <p:spPr>
          <a:xfrm>
            <a:off x="1143000" y="39893"/>
            <a:ext cx="6945086" cy="110309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Specific learning Objectives </a:t>
            </a:r>
            <a:endParaRPr kumimoji="0" lang="en-US" sz="31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972318145"/>
              </p:ext>
            </p:extLst>
          </p:nvPr>
        </p:nvGraphicFramePr>
        <p:xfrm>
          <a:off x="381000" y="1322502"/>
          <a:ext cx="7750628" cy="5249770"/>
        </p:xfrm>
        <a:graphic>
          <a:graphicData uri="http://schemas.openxmlformats.org/drawingml/2006/table">
            <a:tbl>
              <a:tblPr firstRow="1" bandRow="1">
                <a:tableStyleId>{5C22544A-7EE6-4342-B048-85BDC9FD1C3A}</a:tableStyleId>
              </a:tblPr>
              <a:tblGrid>
                <a:gridCol w="3119430">
                  <a:extLst>
                    <a:ext uri="{9D8B030D-6E8A-4147-A177-3AD203B41FA5}">
                      <a16:colId xmlns="" xmlns:a16="http://schemas.microsoft.com/office/drawing/2014/main" val="946123654"/>
                    </a:ext>
                  </a:extLst>
                </a:gridCol>
                <a:gridCol w="2303814">
                  <a:extLst>
                    <a:ext uri="{9D8B030D-6E8A-4147-A177-3AD203B41FA5}">
                      <a16:colId xmlns="" xmlns:a16="http://schemas.microsoft.com/office/drawing/2014/main" val="2411658997"/>
                    </a:ext>
                  </a:extLst>
                </a:gridCol>
                <a:gridCol w="2327384">
                  <a:extLst>
                    <a:ext uri="{9D8B030D-6E8A-4147-A177-3AD203B41FA5}">
                      <a16:colId xmlns="" xmlns:a16="http://schemas.microsoft.com/office/drawing/2014/main" val="3411213719"/>
                    </a:ext>
                  </a:extLst>
                </a:gridCol>
              </a:tblGrid>
              <a:tr h="823452">
                <a:tc>
                  <a:txBody>
                    <a:bodyPr/>
                    <a:lstStyle/>
                    <a:p>
                      <a:r>
                        <a:rPr lang="en-US" dirty="0"/>
                        <a:t>Core areas* </a:t>
                      </a:r>
                    </a:p>
                  </a:txBody>
                  <a:tcPr marL="68580" marR="68580"/>
                </a:tc>
                <a:tc>
                  <a:txBody>
                    <a:bodyPr/>
                    <a:lstStyle/>
                    <a:p>
                      <a:r>
                        <a:rPr lang="en-US" dirty="0"/>
                        <a:t>Domain</a:t>
                      </a:r>
                      <a:r>
                        <a:rPr lang="en-US" baseline="0" dirty="0"/>
                        <a:t> **</a:t>
                      </a:r>
                      <a:endParaRPr lang="en-US" dirty="0"/>
                    </a:p>
                  </a:txBody>
                  <a:tcPr marL="68580" marR="68580"/>
                </a:tc>
                <a:tc>
                  <a:txBody>
                    <a:bodyPr/>
                    <a:lstStyle/>
                    <a:p>
                      <a:r>
                        <a:rPr lang="en-US" dirty="0"/>
                        <a:t>Category #</a:t>
                      </a:r>
                    </a:p>
                  </a:txBody>
                  <a:tcPr marL="68580" marR="68580"/>
                </a:tc>
                <a:extLst>
                  <a:ext uri="{0D108BD9-81ED-4DB2-BD59-A6C34878D82A}">
                    <a16:rowId xmlns="" xmlns:a16="http://schemas.microsoft.com/office/drawing/2014/main" val="868424398"/>
                  </a:ext>
                </a:extLst>
              </a:tr>
              <a:tr h="548148">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effectLst/>
                          <a:uLnTx/>
                          <a:uFillTx/>
                          <a:latin typeface="Times New Roman" pitchFamily="18" charset="0"/>
                          <a:cs typeface="Times New Roman" pitchFamily="18" charset="0"/>
                        </a:rPr>
                        <a:t>Definition of eruption</a:t>
                      </a:r>
                    </a:p>
                  </a:txBody>
                  <a:tcPr marL="68580" marR="68580"/>
                </a:tc>
                <a:tc>
                  <a:txBody>
                    <a:bodyPr/>
                    <a:lstStyle/>
                    <a:p>
                      <a:r>
                        <a:rPr lang="en-US" dirty="0" smtClean="0"/>
                        <a:t>COGNITIVE</a:t>
                      </a:r>
                      <a:endParaRPr lang="en-US" dirty="0"/>
                    </a:p>
                  </a:txBody>
                  <a:tcPr marL="68580" marR="68580"/>
                </a:tc>
                <a:tc>
                  <a:txBody>
                    <a:bodyPr/>
                    <a:lstStyle/>
                    <a:p>
                      <a:r>
                        <a:rPr lang="en-US" dirty="0" smtClean="0"/>
                        <a:t>MUST KNOW</a:t>
                      </a:r>
                      <a:endParaRPr lang="en-US" dirty="0"/>
                    </a:p>
                  </a:txBody>
                  <a:tcPr marL="68580" marR="68580"/>
                </a:tc>
                <a:extLst>
                  <a:ext uri="{0D108BD9-81ED-4DB2-BD59-A6C34878D82A}">
                    <a16:rowId xmlns="" xmlns:a16="http://schemas.microsoft.com/office/drawing/2014/main" val="3586572506"/>
                  </a:ext>
                </a:extLst>
              </a:tr>
              <a:tr h="1866490">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effectLst/>
                          <a:uLnTx/>
                          <a:uFillTx/>
                          <a:latin typeface="Times New Roman" pitchFamily="18" charset="0"/>
                          <a:cs typeface="Times New Roman" pitchFamily="18" charset="0"/>
                        </a:rPr>
                        <a:t>Pattern of tooth movement</a:t>
                      </a:r>
                    </a:p>
                    <a:p>
                      <a:pPr marL="342900" lvl="0" indent="-342900">
                        <a:spcBef>
                          <a:spcPct val="20000"/>
                        </a:spcBef>
                        <a:buFont typeface="Arial" pitchFamily="34" charset="0"/>
                        <a:buNone/>
                      </a:pPr>
                      <a:endParaRPr lang="en-US" sz="1400" b="1" dirty="0" smtClean="0">
                        <a:latin typeface="Times New Roman" pitchFamily="18" charset="0"/>
                        <a:cs typeface="Times New Roman" pitchFamily="18" charset="0"/>
                      </a:endParaRPr>
                    </a:p>
                    <a:p>
                      <a:pPr marL="342900" lvl="0" indent="-342900">
                        <a:spcBef>
                          <a:spcPct val="20000"/>
                        </a:spcBef>
                        <a:buFont typeface="Arial" pitchFamily="34" charset="0"/>
                        <a:buChar char="•"/>
                      </a:pPr>
                      <a:r>
                        <a:rPr lang="en-US" sz="1400" b="1" dirty="0" smtClean="0">
                          <a:latin typeface="Times New Roman" pitchFamily="18" charset="0"/>
                          <a:cs typeface="Times New Roman" pitchFamily="18" charset="0"/>
                        </a:rPr>
                        <a:t>Histological</a:t>
                      </a:r>
                      <a:r>
                        <a:rPr lang="en-US" sz="1400" b="1" baseline="0" dirty="0" smtClean="0">
                          <a:latin typeface="Times New Roman" pitchFamily="18" charset="0"/>
                          <a:cs typeface="Times New Roman" pitchFamily="18" charset="0"/>
                        </a:rPr>
                        <a:t> changes</a:t>
                      </a:r>
                    </a:p>
                    <a:p>
                      <a:pPr marL="342900" lvl="0" indent="-342900">
                        <a:spcBef>
                          <a:spcPct val="20000"/>
                        </a:spcBef>
                        <a:buFont typeface="Arial" pitchFamily="34" charset="0"/>
                        <a:buChar char="•"/>
                      </a:pPr>
                      <a:endParaRPr kumimoji="0" lang="en-US" sz="1400" b="1"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effectLst/>
                          <a:uLnTx/>
                          <a:uFillTx/>
                          <a:latin typeface="Times New Roman" pitchFamily="18" charset="0"/>
                          <a:cs typeface="Times New Roman" pitchFamily="18" charset="0"/>
                        </a:rPr>
                        <a:t>Theories of eruption</a:t>
                      </a:r>
                    </a:p>
                    <a:p>
                      <a:pPr marL="342900" lvl="0" indent="-342900">
                        <a:spcBef>
                          <a:spcPct val="20000"/>
                        </a:spcBef>
                        <a:buFont typeface="Arial" pitchFamily="34" charset="0"/>
                        <a:buChar char="•"/>
                      </a:pPr>
                      <a:endParaRPr kumimoji="0" lang="en-US" sz="1400" b="1" i="0" u="none" strike="noStrike" kern="1200" cap="none" spc="0" normalizeH="0" baseline="0" noProof="0" dirty="0" smtClean="0">
                        <a:ln>
                          <a:noFill/>
                        </a:ln>
                        <a:effectLst/>
                        <a:uLnTx/>
                        <a:uFillTx/>
                        <a:latin typeface="Times New Roman" pitchFamily="18" charset="0"/>
                        <a:cs typeface="Times New Roman" pitchFamily="18" charset="0"/>
                      </a:endParaRPr>
                    </a:p>
                  </a:txBody>
                  <a:tcPr marL="68580" marR="68580"/>
                </a:tc>
                <a:tc>
                  <a:txBody>
                    <a:bodyPr/>
                    <a:lstStyle/>
                    <a:p>
                      <a:r>
                        <a:rPr lang="en-US" dirty="0" smtClean="0"/>
                        <a:t>COGNITIVE</a:t>
                      </a:r>
                    </a:p>
                    <a:p>
                      <a:endParaRPr lang="en-US" dirty="0" smtClean="0"/>
                    </a:p>
                    <a:p>
                      <a:r>
                        <a:rPr lang="en-US" dirty="0" smtClean="0"/>
                        <a:t>COGNITIVE</a:t>
                      </a:r>
                    </a:p>
                    <a:p>
                      <a:endParaRPr lang="en-US" dirty="0" smtClean="0"/>
                    </a:p>
                    <a:p>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KNOW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MUST KNOW</a:t>
                      </a:r>
                    </a:p>
                    <a:p>
                      <a:r>
                        <a:rPr lang="en-US" dirty="0" smtClean="0"/>
                        <a:t> </a:t>
                      </a:r>
                    </a:p>
                    <a:p>
                      <a:r>
                        <a:rPr lang="en-US" dirty="0" smtClean="0"/>
                        <a:t>MUST</a:t>
                      </a:r>
                      <a:r>
                        <a:rPr lang="en-US" baseline="0" dirty="0" smtClean="0"/>
                        <a:t> KNOW</a:t>
                      </a:r>
                      <a:endParaRPr lang="en-US" dirty="0"/>
                    </a:p>
                  </a:txBody>
                  <a:tcPr marL="68580" marR="68580"/>
                </a:tc>
                <a:extLst>
                  <a:ext uri="{0D108BD9-81ED-4DB2-BD59-A6C34878D82A}">
                    <a16:rowId xmlns="" xmlns:a16="http://schemas.microsoft.com/office/drawing/2014/main" val="2359924706"/>
                  </a:ext>
                </a:extLst>
              </a:tr>
              <a:tr h="1866490">
                <a:tc>
                  <a:txBody>
                    <a:bodyPr/>
                    <a:lstStyle/>
                    <a:p>
                      <a:pPr marL="342900" lvl="0" indent="-342900">
                        <a:spcBef>
                          <a:spcPct val="20000"/>
                        </a:spcBef>
                        <a:buFont typeface="Arial" pitchFamily="34" charset="0"/>
                        <a:buNone/>
                      </a:pPr>
                      <a:endParaRPr lang="en-US" sz="1400" b="1" dirty="0" smtClean="0">
                        <a:latin typeface="Times New Roman" pitchFamily="18" charset="0"/>
                        <a:cs typeface="Times New Roman" pitchFamily="18" charset="0"/>
                      </a:endParaRPr>
                    </a:p>
                    <a:p>
                      <a:pPr marL="342900" lvl="0" indent="-342900">
                        <a:spcBef>
                          <a:spcPct val="20000"/>
                        </a:spcBef>
                        <a:buFont typeface="Arial" pitchFamily="34" charset="0"/>
                        <a:buChar char="•"/>
                      </a:pPr>
                      <a:r>
                        <a:rPr kumimoji="0" lang="en-US" sz="1400" b="1" i="0" u="none" strike="noStrike" kern="1200" cap="none" spc="0" normalizeH="0" baseline="0" noProof="0" dirty="0" smtClean="0">
                          <a:ln>
                            <a:noFill/>
                          </a:ln>
                          <a:effectLst/>
                          <a:uLnTx/>
                          <a:uFillTx/>
                          <a:latin typeface="Times New Roman" pitchFamily="18" charset="0"/>
                          <a:cs typeface="Times New Roman" pitchFamily="18" charset="0"/>
                        </a:rPr>
                        <a:t>Sequence of eruption</a:t>
                      </a:r>
                    </a:p>
                    <a:p>
                      <a:pPr marL="342900" lvl="0" indent="-342900">
                        <a:spcBef>
                          <a:spcPct val="20000"/>
                        </a:spcBef>
                        <a:buFont typeface="Arial" pitchFamily="34" charset="0"/>
                        <a:buChar char="•"/>
                      </a:pPr>
                      <a:endParaRPr kumimoji="0" lang="en-US" sz="1400" b="1"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effectLst/>
                          <a:uLnTx/>
                          <a:uFillTx/>
                          <a:latin typeface="Times New Roman" pitchFamily="18" charset="0"/>
                          <a:cs typeface="Times New Roman" pitchFamily="18" charset="0"/>
                        </a:rPr>
                        <a:t>Clinical implications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1400" b="1"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1400" b="1" i="0" u="none" strike="noStrike" kern="1200" cap="none" spc="0" normalizeH="0" baseline="0" noProof="0" dirty="0" smtClean="0">
                          <a:ln>
                            <a:noFill/>
                          </a:ln>
                          <a:effectLst/>
                          <a:uLnTx/>
                          <a:uFillTx/>
                          <a:latin typeface="Times New Roman" pitchFamily="18" charset="0"/>
                          <a:cs typeface="Times New Roman" pitchFamily="18" charset="0"/>
                        </a:rPr>
                        <a:t>Natal/Neonatal teeth </a:t>
                      </a:r>
                      <a:endParaRPr kumimoji="0" lang="en-IN" sz="1400" b="1" i="0" u="none" strike="noStrike" kern="1200" cap="none" spc="0" normalizeH="0" baseline="0" noProof="0" dirty="0">
                        <a:ln>
                          <a:noFill/>
                        </a:ln>
                        <a:effectLst/>
                        <a:uLnTx/>
                        <a:uFillTx/>
                        <a:latin typeface="Times New Roman" pitchFamily="18" charset="0"/>
                        <a:cs typeface="Times New Roman" pitchFamily="18" charset="0"/>
                      </a:endParaRPr>
                    </a:p>
                  </a:txBody>
                  <a:tcPr marL="68580" marR="68580"/>
                </a:tc>
                <a:tc>
                  <a:txBody>
                    <a:bodyPr/>
                    <a:lstStyle/>
                    <a:p>
                      <a:endParaRPr lang="en-US" dirty="0" smtClean="0"/>
                    </a:p>
                    <a:p>
                      <a:r>
                        <a:rPr lang="en-US" dirty="0" smtClean="0"/>
                        <a:t>COGNITIVE</a:t>
                      </a:r>
                    </a:p>
                    <a:p>
                      <a:endParaRPr lang="en-US" dirty="0" smtClean="0"/>
                    </a:p>
                    <a:p>
                      <a:r>
                        <a:rPr lang="en-US" dirty="0" smtClean="0"/>
                        <a:t>COGNITIVE</a:t>
                      </a:r>
                    </a:p>
                    <a:p>
                      <a:endParaRPr lang="en-US" dirty="0" smtClean="0"/>
                    </a:p>
                    <a:p>
                      <a:r>
                        <a:rPr lang="en-US" dirty="0" smtClean="0"/>
                        <a:t>COGNITIVE </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MUST KNOW</a:t>
                      </a:r>
                    </a:p>
                    <a:p>
                      <a:r>
                        <a:rPr lang="en-US" dirty="0" smtClean="0"/>
                        <a:t> </a:t>
                      </a:r>
                    </a:p>
                    <a:p>
                      <a:r>
                        <a:rPr lang="en-US" dirty="0" smtClean="0"/>
                        <a:t>NICE TO KNOW</a:t>
                      </a:r>
                    </a:p>
                    <a:p>
                      <a:endParaRPr lang="en-US" dirty="0" smtClean="0"/>
                    </a:p>
                    <a:p>
                      <a:r>
                        <a:rPr lang="en-US" dirty="0" smtClean="0"/>
                        <a:t>DESIRED TO KNOW</a:t>
                      </a:r>
                    </a:p>
                    <a:p>
                      <a:r>
                        <a:rPr lang="en-US" dirty="0" smtClean="0"/>
                        <a:t> </a:t>
                      </a:r>
                    </a:p>
                  </a:txBody>
                  <a:tcPr marL="68580" marR="68580"/>
                </a:tc>
                <a:extLst>
                  <a:ext uri="{0D108BD9-81ED-4DB2-BD59-A6C34878D82A}">
                    <a16:rowId xmlns="" xmlns:a16="http://schemas.microsoft.com/office/drawing/2014/main" val="257729749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Complex process that involves bone </a:t>
            </a:r>
            <a:r>
              <a:rPr lang="en-US" sz="2800" dirty="0" err="1" smtClean="0"/>
              <a:t>resorption</a:t>
            </a:r>
            <a:r>
              <a:rPr lang="en-US" sz="2800" dirty="0" smtClean="0"/>
              <a:t> (performed by </a:t>
            </a:r>
            <a:r>
              <a:rPr lang="en-US" sz="2800" dirty="0" err="1" smtClean="0"/>
              <a:t>osteoclasts</a:t>
            </a:r>
            <a:r>
              <a:rPr lang="en-US" sz="2800" dirty="0" smtClean="0"/>
              <a:t>) followed by bone formation (by </a:t>
            </a:r>
            <a:r>
              <a:rPr lang="en-US" sz="2800" dirty="0" err="1" smtClean="0"/>
              <a:t>osteoblasts</a:t>
            </a:r>
            <a:r>
              <a:rPr lang="en-US" sz="2800" dirty="0" smtClean="0"/>
              <a:t>)</a:t>
            </a:r>
          </a:p>
          <a:p>
            <a:endParaRPr lang="en-US" dirty="0" smtClean="0"/>
          </a:p>
          <a:p>
            <a:r>
              <a:rPr lang="en-US" dirty="0" smtClean="0"/>
              <a:t>Bone </a:t>
            </a:r>
            <a:r>
              <a:rPr lang="en-US" dirty="0" err="1" smtClean="0"/>
              <a:t>resorption</a:t>
            </a:r>
            <a:endParaRPr lang="en-US" dirty="0" smtClean="0"/>
          </a:p>
          <a:p>
            <a:pPr>
              <a:buNone/>
            </a:pPr>
            <a:r>
              <a:rPr lang="en-US" dirty="0" smtClean="0"/>
              <a:t>		+</a:t>
            </a:r>
          </a:p>
          <a:p>
            <a:r>
              <a:rPr lang="en-US" dirty="0" smtClean="0"/>
              <a:t>Bone deposition</a:t>
            </a:r>
          </a:p>
          <a:p>
            <a:endParaRPr lang="en-IN" dirty="0"/>
          </a:p>
        </p:txBody>
      </p:sp>
      <p:sp>
        <p:nvSpPr>
          <p:cNvPr id="5" name="Right Brace 4"/>
          <p:cNvSpPr/>
          <p:nvPr/>
        </p:nvSpPr>
        <p:spPr>
          <a:xfrm>
            <a:off x="3857620" y="3714752"/>
            <a:ext cx="571504" cy="185738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6" name="Rectangle 5"/>
          <p:cNvSpPr/>
          <p:nvPr/>
        </p:nvSpPr>
        <p:spPr>
          <a:xfrm>
            <a:off x="4500562" y="4324657"/>
            <a:ext cx="2795958" cy="461665"/>
          </a:xfrm>
          <a:prstGeom prst="rect">
            <a:avLst/>
          </a:prstGeom>
        </p:spPr>
        <p:txBody>
          <a:bodyPr wrap="none">
            <a:spAutoFit/>
          </a:bodyPr>
          <a:lstStyle/>
          <a:p>
            <a:r>
              <a:rPr lang="en-US" sz="2400" b="1" u="sng" kern="0" dirty="0" smtClean="0">
                <a:latin typeface="Comic Sans MS" pitchFamily="66" charset="0"/>
              </a:rPr>
              <a:t>Bone </a:t>
            </a:r>
            <a:r>
              <a:rPr lang="en-US" sz="2400" b="1" u="sng" kern="0" dirty="0" err="1" smtClean="0">
                <a:latin typeface="Comic Sans MS" pitchFamily="66" charset="0"/>
              </a:rPr>
              <a:t>Remodelling</a:t>
            </a:r>
            <a:r>
              <a:rPr lang="en-US" sz="2400" b="1" kern="0" dirty="0" smtClean="0"/>
              <a:t> </a:t>
            </a:r>
            <a:endParaRPr lang="en-IN" sz="2400" dirty="0"/>
          </a:p>
        </p:txBody>
      </p:sp>
      <p:sp>
        <p:nvSpPr>
          <p:cNvPr id="7" name="Title 1"/>
          <p:cNvSpPr>
            <a:spLocks noGrp="1"/>
          </p:cNvSpPr>
          <p:nvPr>
            <p:ph type="title"/>
          </p:nvPr>
        </p:nvSpPr>
        <p:spPr>
          <a:xfrm>
            <a:off x="457200" y="214290"/>
            <a:ext cx="8229600" cy="1371600"/>
          </a:xfrm>
          <a:solidFill>
            <a:schemeClr val="accent2">
              <a:lumMod val="75000"/>
            </a:schemeClr>
          </a:solidFill>
        </p:spPr>
        <p:txBody>
          <a:bodyPr/>
          <a:lstStyle/>
          <a:p>
            <a:r>
              <a:rPr lang="en-US" b="1" dirty="0" smtClean="0">
                <a:solidFill>
                  <a:schemeClr val="bg1"/>
                </a:solidFill>
                <a:effectLst/>
              </a:rPr>
              <a:t>Bone Remodeling Theory</a:t>
            </a:r>
            <a:endParaRPr lang="en-IN" dirty="0">
              <a:solidFill>
                <a:schemeClr val="bg1"/>
              </a:solidFill>
              <a:effectLs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371600"/>
          </a:xfrm>
          <a:solidFill>
            <a:schemeClr val="accent2">
              <a:lumMod val="75000"/>
            </a:schemeClr>
          </a:solidFill>
        </p:spPr>
        <p:txBody>
          <a:bodyPr/>
          <a:lstStyle/>
          <a:p>
            <a:r>
              <a:rPr lang="en-US" b="1" dirty="0" smtClean="0">
                <a:solidFill>
                  <a:schemeClr val="bg1"/>
                </a:solidFill>
                <a:effectLst/>
              </a:rPr>
              <a:t>Bone Remodeling Theory</a:t>
            </a:r>
            <a:endParaRPr lang="en-IN" dirty="0">
              <a:solidFill>
                <a:schemeClr val="bg1"/>
              </a:solidFill>
              <a:effectLst/>
            </a:endParaRPr>
          </a:p>
        </p:txBody>
      </p:sp>
      <p:sp>
        <p:nvSpPr>
          <p:cNvPr id="4" name="Text Box 2"/>
          <p:cNvSpPr txBox="1">
            <a:spLocks noChangeArrowheads="1"/>
          </p:cNvSpPr>
          <p:nvPr/>
        </p:nvSpPr>
        <p:spPr bwMode="auto">
          <a:xfrm>
            <a:off x="0" y="357166"/>
            <a:ext cx="5286380" cy="5632311"/>
          </a:xfrm>
          <a:prstGeom prst="rect">
            <a:avLst/>
          </a:prstGeom>
          <a:noFill/>
          <a:ln w="9525">
            <a:noFill/>
            <a:miter lim="800000"/>
            <a:headEnd/>
            <a:tailEnd/>
          </a:ln>
          <a:effectLst/>
        </p:spPr>
        <p:txBody>
          <a:bodyPr wrap="square">
            <a:spAutoFit/>
          </a:bodyPr>
          <a:lstStyle/>
          <a:p>
            <a:pPr marL="457200" indent="-457200"/>
            <a:r>
              <a:rPr lang="en-US" sz="2400" dirty="0" smtClean="0"/>
              <a:t>  </a:t>
            </a:r>
          </a:p>
          <a:p>
            <a:pPr marL="457200" indent="-457200"/>
            <a:endParaRPr lang="en-US" sz="2400" dirty="0"/>
          </a:p>
          <a:p>
            <a:pPr marL="457200" indent="-457200"/>
            <a:r>
              <a:rPr lang="en-US" sz="2400" dirty="0" smtClean="0"/>
              <a:t>	</a:t>
            </a:r>
          </a:p>
          <a:p>
            <a:pPr marL="457200" indent="-457200"/>
            <a:endParaRPr lang="en-US" sz="2400" dirty="0" smtClean="0"/>
          </a:p>
          <a:p>
            <a:pPr marL="457200" indent="-457200"/>
            <a:r>
              <a:rPr lang="en-US" sz="2400" dirty="0" smtClean="0"/>
              <a:t>	Selective bone deposition and bone </a:t>
            </a:r>
            <a:r>
              <a:rPr lang="en-US" sz="2400" dirty="0" err="1" smtClean="0"/>
              <a:t>resorption</a:t>
            </a:r>
            <a:r>
              <a:rPr lang="en-US" sz="2400" dirty="0" smtClean="0"/>
              <a:t> in the area around the tooth is believed to cause axial movement of tooth.</a:t>
            </a:r>
          </a:p>
          <a:p>
            <a:pPr marL="457200" indent="-457200"/>
            <a:endParaRPr lang="en-US" sz="2400" dirty="0"/>
          </a:p>
          <a:p>
            <a:pPr marL="457200" indent="-457200"/>
            <a:r>
              <a:rPr lang="en-US" sz="2400" dirty="0" smtClean="0"/>
              <a:t>	</a:t>
            </a:r>
          </a:p>
          <a:p>
            <a:pPr marL="457200" indent="-457200"/>
            <a:r>
              <a:rPr lang="en-US" sz="2400" dirty="0" smtClean="0"/>
              <a:t>Bone </a:t>
            </a:r>
            <a:r>
              <a:rPr lang="en-US" sz="2400" dirty="0" err="1" smtClean="0"/>
              <a:t>resorption</a:t>
            </a:r>
            <a:r>
              <a:rPr lang="en-US" sz="2400" dirty="0" smtClean="0"/>
              <a:t> – above tooth apex</a:t>
            </a:r>
          </a:p>
          <a:p>
            <a:pPr marL="457200" indent="-457200"/>
            <a:endParaRPr lang="en-US" sz="2400" dirty="0" smtClean="0"/>
          </a:p>
          <a:p>
            <a:pPr marL="457200" indent="-457200"/>
            <a:r>
              <a:rPr lang="en-US" sz="2400" dirty="0" smtClean="0"/>
              <a:t>Bone deposition – below tooth base</a:t>
            </a:r>
          </a:p>
          <a:p>
            <a:pPr marL="457200" indent="-457200"/>
            <a:endParaRPr lang="en-US" sz="2400" dirty="0"/>
          </a:p>
          <a:p>
            <a:pPr marL="457200" indent="-457200"/>
            <a:endParaRPr lang="en-US" sz="2400" dirty="0"/>
          </a:p>
        </p:txBody>
      </p:sp>
      <p:pic>
        <p:nvPicPr>
          <p:cNvPr id="5" name="Picture 4" descr="D:\drsziara\UP 15-9-07\dentistry\text book dental anatomy\Morphology (text book)\Lakars_2yo.jpg"/>
          <p:cNvPicPr>
            <a:picLocks noChangeAspect="1" noChangeArrowheads="1"/>
          </p:cNvPicPr>
          <p:nvPr/>
        </p:nvPicPr>
        <p:blipFill>
          <a:blip r:embed="rId2"/>
          <a:srcRect/>
          <a:stretch>
            <a:fillRect/>
          </a:stretch>
        </p:blipFill>
        <p:spPr bwMode="auto">
          <a:xfrm>
            <a:off x="5404974" y="2571744"/>
            <a:ext cx="3739026" cy="3143247"/>
          </a:xfrm>
          <a:prstGeom prst="rect">
            <a:avLst/>
          </a:prstGeom>
          <a:noFill/>
          <a:ln w="9525">
            <a:noFill/>
            <a:miter lim="800000"/>
            <a:headEnd/>
            <a:tailEnd/>
          </a:ln>
        </p:spPr>
      </p:pic>
      <p:cxnSp>
        <p:nvCxnSpPr>
          <p:cNvPr id="7" name="Straight Arrow Connector 6"/>
          <p:cNvCxnSpPr/>
          <p:nvPr/>
        </p:nvCxnSpPr>
        <p:spPr bwMode="auto">
          <a:xfrm>
            <a:off x="4929190" y="4214818"/>
            <a:ext cx="1928826" cy="14287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bwMode="auto">
          <a:xfrm>
            <a:off x="5000628" y="5000636"/>
            <a:ext cx="1643074" cy="7143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fontScale="90000"/>
          </a:bodyPr>
          <a:lstStyle/>
          <a:p>
            <a:r>
              <a:rPr lang="en-US" b="1" dirty="0" smtClean="0">
                <a:ln w="12700">
                  <a:solidFill>
                    <a:schemeClr val="tx2">
                      <a:satMod val="155000"/>
                    </a:schemeClr>
                  </a:solidFill>
                  <a:prstDash val="solid"/>
                </a:ln>
                <a:solidFill>
                  <a:schemeClr val="bg1"/>
                </a:solidFill>
                <a:effectLst/>
              </a:rPr>
              <a:t/>
            </a:r>
            <a:br>
              <a:rPr lang="en-US" b="1" dirty="0" smtClean="0">
                <a:ln w="12700">
                  <a:solidFill>
                    <a:schemeClr val="tx2">
                      <a:satMod val="155000"/>
                    </a:schemeClr>
                  </a:solidFill>
                  <a:prstDash val="solid"/>
                </a:ln>
                <a:solidFill>
                  <a:schemeClr val="bg1"/>
                </a:solidFill>
                <a:effectLst/>
              </a:rPr>
            </a:br>
            <a:r>
              <a:rPr lang="en-US" b="1" dirty="0" smtClean="0">
                <a:ln w="12700">
                  <a:solidFill>
                    <a:schemeClr val="tx2">
                      <a:satMod val="155000"/>
                    </a:schemeClr>
                  </a:solidFill>
                  <a:prstDash val="solid"/>
                </a:ln>
                <a:solidFill>
                  <a:schemeClr val="bg1"/>
                </a:solidFill>
                <a:effectLst/>
              </a:rPr>
              <a:t>Hydrostatic (VASCULAR) Pressure theory</a:t>
            </a:r>
            <a:br>
              <a:rPr lang="en-US" b="1" dirty="0" smtClean="0">
                <a:ln w="12700">
                  <a:solidFill>
                    <a:schemeClr val="tx2">
                      <a:satMod val="155000"/>
                    </a:schemeClr>
                  </a:solidFill>
                  <a:prstDash val="solid"/>
                </a:ln>
                <a:solidFill>
                  <a:schemeClr val="bg1"/>
                </a:solidFill>
                <a:effectLst/>
              </a:rPr>
            </a:br>
            <a:endParaRPr lang="en-IN" b="1" dirty="0">
              <a:ln w="12700">
                <a:solidFill>
                  <a:schemeClr val="tx2">
                    <a:satMod val="155000"/>
                  </a:schemeClr>
                </a:solidFill>
                <a:prstDash val="solid"/>
              </a:ln>
              <a:solidFill>
                <a:schemeClr val="bg1"/>
              </a:solidFill>
              <a:effectLst/>
            </a:endParaRPr>
          </a:p>
        </p:txBody>
      </p:sp>
      <p:sp>
        <p:nvSpPr>
          <p:cNvPr id="3" name="Content Placeholder 2"/>
          <p:cNvSpPr>
            <a:spLocks noGrp="1"/>
          </p:cNvSpPr>
          <p:nvPr>
            <p:ph idx="1"/>
          </p:nvPr>
        </p:nvSpPr>
        <p:spPr/>
        <p:txBody>
          <a:bodyPr/>
          <a:lstStyle/>
          <a:p>
            <a:r>
              <a:rPr lang="en-US" dirty="0" smtClean="0"/>
              <a:t>According to this theory – </a:t>
            </a:r>
          </a:p>
        </p:txBody>
      </p:sp>
      <p:sp>
        <p:nvSpPr>
          <p:cNvPr id="4" name="Rectangle 3"/>
          <p:cNvSpPr/>
          <p:nvPr/>
        </p:nvSpPr>
        <p:spPr>
          <a:xfrm>
            <a:off x="285720" y="2683559"/>
            <a:ext cx="5286412" cy="1908215"/>
          </a:xfrm>
          <a:prstGeom prst="rect">
            <a:avLst/>
          </a:prstGeom>
        </p:spPr>
        <p:txBody>
          <a:bodyPr wrap="square">
            <a:spAutoFit/>
          </a:bodyPr>
          <a:lstStyle/>
          <a:p>
            <a:pPr marL="342900" indent="-342900"/>
            <a:endParaRPr lang="en-US" dirty="0" smtClean="0"/>
          </a:p>
          <a:p>
            <a:pPr marL="342900" indent="-342900"/>
            <a:r>
              <a:rPr lang="en-US" sz="2000" dirty="0" smtClean="0"/>
              <a:t>1) A high pressure system around base of tooth</a:t>
            </a:r>
          </a:p>
          <a:p>
            <a:pPr marL="342900" indent="-342900">
              <a:buAutoNum type="arabicParenR"/>
            </a:pPr>
            <a:endParaRPr lang="en-US" sz="2000" dirty="0" smtClean="0"/>
          </a:p>
          <a:p>
            <a:r>
              <a:rPr lang="en-US" sz="2000" dirty="0" smtClean="0"/>
              <a:t>2) Alteration in local vascular supply</a:t>
            </a:r>
          </a:p>
          <a:p>
            <a:endParaRPr lang="en-US" sz="2000" dirty="0" smtClean="0"/>
          </a:p>
          <a:p>
            <a:r>
              <a:rPr lang="en-US" sz="2000" dirty="0" smtClean="0"/>
              <a:t>3) Local retention of water in PDL</a:t>
            </a:r>
            <a:endParaRPr lang="en-IN" sz="2000" dirty="0"/>
          </a:p>
        </p:txBody>
      </p:sp>
      <p:sp>
        <p:nvSpPr>
          <p:cNvPr id="5" name="Right Brace 4"/>
          <p:cNvSpPr/>
          <p:nvPr/>
        </p:nvSpPr>
        <p:spPr>
          <a:xfrm>
            <a:off x="5143504" y="2928934"/>
            <a:ext cx="428628" cy="164307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6" name="Rectangle 5"/>
          <p:cNvSpPr/>
          <p:nvPr/>
        </p:nvSpPr>
        <p:spPr>
          <a:xfrm>
            <a:off x="5357818" y="3425611"/>
            <a:ext cx="2857520" cy="646331"/>
          </a:xfrm>
          <a:prstGeom prst="rect">
            <a:avLst/>
          </a:prstGeom>
        </p:spPr>
        <p:txBody>
          <a:bodyPr wrap="square">
            <a:spAutoFit/>
          </a:bodyPr>
          <a:lstStyle/>
          <a:p>
            <a:pPr marL="342900" indent="-342900"/>
            <a:r>
              <a:rPr lang="en-US" b="1" dirty="0" smtClean="0"/>
              <a:t>	Axial  ( </a:t>
            </a:r>
            <a:r>
              <a:rPr lang="en-US" b="1" dirty="0" err="1" smtClean="0"/>
              <a:t>occlusal</a:t>
            </a:r>
            <a:r>
              <a:rPr lang="en-US" b="1" dirty="0" smtClean="0"/>
              <a:t> ) movement of tooth</a:t>
            </a:r>
            <a:endParaRPr lang="en-IN"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fontScale="90000"/>
          </a:bodyPr>
          <a:lstStyle/>
          <a:p>
            <a:r>
              <a:rPr lang="en-US" b="1" dirty="0" smtClean="0">
                <a:ln w="12700">
                  <a:solidFill>
                    <a:schemeClr val="tx2">
                      <a:satMod val="155000"/>
                    </a:schemeClr>
                  </a:solidFill>
                  <a:prstDash val="solid"/>
                </a:ln>
                <a:solidFill>
                  <a:schemeClr val="bg1"/>
                </a:solidFill>
                <a:effectLst/>
              </a:rPr>
              <a:t/>
            </a:r>
            <a:br>
              <a:rPr lang="en-US" b="1" dirty="0" smtClean="0">
                <a:ln w="12700">
                  <a:solidFill>
                    <a:schemeClr val="tx2">
                      <a:satMod val="155000"/>
                    </a:schemeClr>
                  </a:solidFill>
                  <a:prstDash val="solid"/>
                </a:ln>
                <a:solidFill>
                  <a:schemeClr val="bg1"/>
                </a:solidFill>
                <a:effectLst/>
              </a:rPr>
            </a:br>
            <a:r>
              <a:rPr lang="en-US" b="1" dirty="0" smtClean="0">
                <a:ln w="12700">
                  <a:solidFill>
                    <a:schemeClr val="tx2">
                      <a:satMod val="155000"/>
                    </a:schemeClr>
                  </a:solidFill>
                  <a:prstDash val="solid"/>
                </a:ln>
                <a:solidFill>
                  <a:schemeClr val="bg1"/>
                </a:solidFill>
                <a:effectLst/>
              </a:rPr>
              <a:t>Periodontal ligament traction theory</a:t>
            </a:r>
            <a:r>
              <a:rPr lang="en-IN" b="1" dirty="0" smtClean="0">
                <a:ln w="12700">
                  <a:solidFill>
                    <a:schemeClr val="tx2">
                      <a:satMod val="155000"/>
                    </a:schemeClr>
                  </a:solidFill>
                  <a:prstDash val="solid"/>
                </a:ln>
                <a:solidFill>
                  <a:schemeClr val="bg1"/>
                </a:solidFill>
                <a:effectLst/>
              </a:rPr>
              <a:t/>
            </a:r>
            <a:br>
              <a:rPr lang="en-IN" b="1" dirty="0" smtClean="0">
                <a:ln w="12700">
                  <a:solidFill>
                    <a:schemeClr val="tx2">
                      <a:satMod val="155000"/>
                    </a:schemeClr>
                  </a:solidFill>
                  <a:prstDash val="solid"/>
                </a:ln>
                <a:solidFill>
                  <a:schemeClr val="bg1"/>
                </a:solidFill>
                <a:effectLst/>
              </a:rPr>
            </a:br>
            <a:endParaRPr lang="en-IN" b="1" dirty="0">
              <a:ln w="12700">
                <a:solidFill>
                  <a:schemeClr val="tx2">
                    <a:satMod val="155000"/>
                  </a:schemeClr>
                </a:solidFill>
                <a:prstDash val="solid"/>
              </a:ln>
              <a:solidFill>
                <a:schemeClr val="bg1"/>
              </a:solidFill>
              <a:effectLst/>
            </a:endParaRPr>
          </a:p>
        </p:txBody>
      </p:sp>
      <p:sp>
        <p:nvSpPr>
          <p:cNvPr id="4" name="Text Box 5"/>
          <p:cNvSpPr txBox="1">
            <a:spLocks noChangeArrowheads="1"/>
          </p:cNvSpPr>
          <p:nvPr/>
        </p:nvSpPr>
        <p:spPr bwMode="auto">
          <a:xfrm>
            <a:off x="357158" y="1714488"/>
            <a:ext cx="7715304" cy="3785652"/>
          </a:xfrm>
          <a:prstGeom prst="rect">
            <a:avLst/>
          </a:prstGeom>
          <a:noFill/>
          <a:ln w="9525">
            <a:noFill/>
            <a:miter lim="800000"/>
            <a:headEnd/>
            <a:tailEnd/>
          </a:ln>
          <a:effectLst/>
        </p:spPr>
        <p:txBody>
          <a:bodyPr wrap="square">
            <a:spAutoFit/>
          </a:bodyPr>
          <a:lstStyle/>
          <a:p>
            <a:pPr marL="457200" indent="-457200"/>
            <a:r>
              <a:rPr lang="en-US" sz="2400" b="1" dirty="0" smtClean="0"/>
              <a:t>	</a:t>
            </a:r>
          </a:p>
          <a:p>
            <a:pPr marL="457200" indent="-457200"/>
            <a:r>
              <a:rPr lang="en-US" sz="2400" b="1" dirty="0"/>
              <a:t>	</a:t>
            </a:r>
            <a:endParaRPr lang="en-US" sz="2400" b="1" dirty="0" smtClean="0"/>
          </a:p>
          <a:p>
            <a:pPr marL="457200" indent="-457200"/>
            <a:r>
              <a:rPr lang="en-US" sz="2400" b="1" dirty="0"/>
              <a:t>	</a:t>
            </a:r>
            <a:r>
              <a:rPr lang="en-US" sz="2400" b="1" dirty="0" smtClean="0"/>
              <a:t>Periodontal ligament - </a:t>
            </a:r>
            <a:r>
              <a:rPr lang="en-US" sz="2400" dirty="0" smtClean="0"/>
              <a:t>Formation </a:t>
            </a:r>
            <a:r>
              <a:rPr lang="en-US" sz="2400" dirty="0"/>
              <a:t>and renewal of PDL </a:t>
            </a:r>
            <a:r>
              <a:rPr lang="en-US" sz="2400" dirty="0" smtClean="0"/>
              <a:t>can </a:t>
            </a:r>
            <a:r>
              <a:rPr lang="en-US" sz="2400" dirty="0"/>
              <a:t>be a factor in tooth eruption because of the traction </a:t>
            </a:r>
            <a:r>
              <a:rPr lang="en-US" sz="2400" dirty="0" smtClean="0"/>
              <a:t>power </a:t>
            </a:r>
            <a:r>
              <a:rPr lang="en-US" sz="2400" dirty="0"/>
              <a:t>of the fibroblasts.  </a:t>
            </a:r>
            <a:endParaRPr lang="en-US" sz="2400" dirty="0" smtClean="0"/>
          </a:p>
          <a:p>
            <a:pPr marL="457200" indent="-457200"/>
            <a:r>
              <a:rPr lang="en-US" sz="2400" dirty="0" smtClean="0"/>
              <a:t>	</a:t>
            </a:r>
          </a:p>
          <a:p>
            <a:pPr marL="457200" indent="-457200"/>
            <a:r>
              <a:rPr lang="en-US" sz="2400" dirty="0"/>
              <a:t>	</a:t>
            </a:r>
            <a:r>
              <a:rPr lang="en-US" sz="2400" dirty="0" smtClean="0"/>
              <a:t>The contractility of fibroblasts is responsible for the force required for tooth eruption</a:t>
            </a:r>
          </a:p>
          <a:p>
            <a:pPr marL="457200" indent="-457200"/>
            <a:endParaRPr lang="en-US" sz="2400" dirty="0"/>
          </a:p>
          <a:p>
            <a:pPr marL="457200" indent="-457200"/>
            <a:r>
              <a:rPr lang="en-US" sz="2400" dirty="0" smtClean="0"/>
              <a:t>	</a:t>
            </a:r>
            <a:endParaRPr 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4114800"/>
          </a:xfrm>
        </p:spPr>
        <p:txBody>
          <a:bodyPr>
            <a:normAutofit fontScale="92500" lnSpcReduction="10000"/>
          </a:bodyPr>
          <a:lstStyle/>
          <a:p>
            <a:pPr algn="ctr">
              <a:buNone/>
            </a:pPr>
            <a:r>
              <a:rPr lang="en-US" dirty="0" smtClean="0"/>
              <a:t>Fibroblast (Initial contractile force)</a:t>
            </a:r>
          </a:p>
          <a:p>
            <a:pPr algn="ctr">
              <a:buNone/>
            </a:pPr>
            <a:endParaRPr lang="en-US" dirty="0" smtClean="0"/>
          </a:p>
          <a:p>
            <a:pPr algn="ctr">
              <a:buNone/>
            </a:pPr>
            <a:endParaRPr lang="en-US" dirty="0" smtClean="0"/>
          </a:p>
          <a:p>
            <a:pPr algn="ctr">
              <a:buNone/>
            </a:pPr>
            <a:r>
              <a:rPr lang="en-US" dirty="0" smtClean="0"/>
              <a:t>Force transmitted to </a:t>
            </a:r>
            <a:r>
              <a:rPr lang="en-US" dirty="0" err="1" smtClean="0"/>
              <a:t>fibronexus</a:t>
            </a:r>
            <a:endParaRPr lang="en-US" dirty="0" smtClean="0"/>
          </a:p>
          <a:p>
            <a:pPr algn="ctr">
              <a:buNone/>
            </a:pPr>
            <a:endParaRPr lang="en-US" dirty="0" smtClean="0"/>
          </a:p>
          <a:p>
            <a:pPr algn="ctr">
              <a:buNone/>
            </a:pPr>
            <a:endParaRPr lang="en-US" dirty="0" smtClean="0"/>
          </a:p>
          <a:p>
            <a:pPr algn="ctr">
              <a:buNone/>
            </a:pPr>
            <a:r>
              <a:rPr lang="en-US" dirty="0" err="1" smtClean="0"/>
              <a:t>Fibronexus</a:t>
            </a:r>
            <a:r>
              <a:rPr lang="en-US" dirty="0" smtClean="0"/>
              <a:t>  transmits force to collagen </a:t>
            </a:r>
            <a:r>
              <a:rPr lang="en-US" dirty="0" err="1" smtClean="0"/>
              <a:t>fibre</a:t>
            </a:r>
            <a:r>
              <a:rPr lang="en-US" dirty="0" smtClean="0"/>
              <a:t> bundles (</a:t>
            </a:r>
            <a:r>
              <a:rPr lang="en-US" dirty="0" err="1" smtClean="0"/>
              <a:t>alingned</a:t>
            </a:r>
            <a:r>
              <a:rPr lang="en-US" dirty="0" smtClean="0"/>
              <a:t> in oblique fashion)</a:t>
            </a:r>
          </a:p>
          <a:p>
            <a:pPr algn="ctr">
              <a:buNone/>
            </a:pPr>
            <a:endParaRPr lang="en-IN" dirty="0"/>
          </a:p>
        </p:txBody>
      </p:sp>
      <p:cxnSp>
        <p:nvCxnSpPr>
          <p:cNvPr id="5" name="Straight Arrow Connector 4"/>
          <p:cNvCxnSpPr/>
          <p:nvPr/>
        </p:nvCxnSpPr>
        <p:spPr bwMode="auto">
          <a:xfrm rot="5400000">
            <a:off x="4107653" y="1750207"/>
            <a:ext cx="785818"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bwMode="auto">
          <a:xfrm rot="5400000">
            <a:off x="4106859" y="3606801"/>
            <a:ext cx="785818"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 name="Picture 2" descr="Erup 2"/>
          <p:cNvPicPr>
            <a:picLocks noChangeAspect="1" noChangeArrowheads="1"/>
          </p:cNvPicPr>
          <p:nvPr/>
        </p:nvPicPr>
        <p:blipFill>
          <a:blip r:embed="rId2"/>
          <a:srcRect l="44706" b="32787"/>
          <a:stretch>
            <a:fillRect/>
          </a:stretch>
        </p:blipFill>
        <p:spPr bwMode="auto">
          <a:xfrm>
            <a:off x="357158" y="142852"/>
            <a:ext cx="8786842" cy="6430612"/>
          </a:xfrm>
          <a:prstGeom prst="rect">
            <a:avLst/>
          </a:prstGeom>
          <a:noFill/>
        </p:spPr>
      </p:pic>
      <p:cxnSp>
        <p:nvCxnSpPr>
          <p:cNvPr id="6" name="Straight Arrow Connector 5"/>
          <p:cNvCxnSpPr/>
          <p:nvPr/>
        </p:nvCxnSpPr>
        <p:spPr>
          <a:xfrm rot="5400000" flipH="1" flipV="1">
            <a:off x="-34957" y="3321049"/>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5400000" flipH="1" flipV="1">
            <a:off x="-34957" y="4106867"/>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rot="5400000" flipH="1" flipV="1">
            <a:off x="-34957" y="4892685"/>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rot="5400000" flipH="1" flipV="1">
            <a:off x="3322629" y="3463925"/>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flipH="1" flipV="1">
            <a:off x="3322629" y="4178305"/>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5400000" flipH="1" flipV="1">
            <a:off x="2894001" y="4606933"/>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rot="5400000" flipH="1" flipV="1">
            <a:off x="7608909" y="3249611"/>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5400000" flipH="1" flipV="1">
            <a:off x="7251719" y="4035429"/>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rot="5400000" flipH="1" flipV="1">
            <a:off x="7037405" y="4678371"/>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rot="5400000" flipH="1" flipV="1">
            <a:off x="4251323" y="3392487"/>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5400000" flipH="1" flipV="1">
            <a:off x="4322761" y="4035429"/>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rot="5400000" flipH="1" flipV="1">
            <a:off x="4394199" y="4678371"/>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rot="5400000" flipH="1" flipV="1">
            <a:off x="4608513" y="5178437"/>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rot="5400000" flipH="1" flipV="1">
            <a:off x="4322761" y="2749545"/>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5400000" flipH="1" flipV="1">
            <a:off x="7537471" y="2535231"/>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16200000" flipV="1">
            <a:off x="3357554" y="2214554"/>
            <a:ext cx="2428892" cy="8572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rot="5400000" flipH="1" flipV="1">
            <a:off x="2071670" y="2214554"/>
            <a:ext cx="2643207" cy="10715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3357554" y="1000108"/>
            <a:ext cx="1415131" cy="369332"/>
          </a:xfrm>
          <a:prstGeom prst="rect">
            <a:avLst/>
          </a:prstGeom>
          <a:noFill/>
        </p:spPr>
        <p:txBody>
          <a:bodyPr wrap="none" rtlCol="0">
            <a:spAutoFit/>
          </a:bodyPr>
          <a:lstStyle/>
          <a:p>
            <a:r>
              <a:rPr lang="en-US" b="1" dirty="0" smtClean="0"/>
              <a:t>FIBRONEXUS</a:t>
            </a:r>
            <a:endParaRPr lang="en-IN"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Eruption Rates</a:t>
            </a:r>
            <a:endPar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600200"/>
            <a:ext cx="7472386" cy="4525963"/>
          </a:xfrm>
        </p:spPr>
        <p:txBody>
          <a:bodyPr/>
          <a:lstStyle/>
          <a:p>
            <a:r>
              <a:rPr lang="en-US" dirty="0" smtClean="0"/>
              <a:t>Eruption rates will differ based on tooth type – balance between eruptive forces and resistive forces</a:t>
            </a:r>
          </a:p>
          <a:p>
            <a:endParaRPr lang="en-IN" dirty="0"/>
          </a:p>
        </p:txBody>
      </p:sp>
      <p:sp>
        <p:nvSpPr>
          <p:cNvPr id="4" name="Rectangle 3"/>
          <p:cNvSpPr/>
          <p:nvPr/>
        </p:nvSpPr>
        <p:spPr>
          <a:xfrm>
            <a:off x="785786" y="3429000"/>
            <a:ext cx="7786742" cy="2308324"/>
          </a:xfrm>
          <a:prstGeom prst="rect">
            <a:avLst/>
          </a:prstGeom>
        </p:spPr>
        <p:txBody>
          <a:bodyPr wrap="square">
            <a:spAutoFit/>
          </a:bodyPr>
          <a:lstStyle/>
          <a:p>
            <a:pPr lvl="1">
              <a:lnSpc>
                <a:spcPct val="90000"/>
              </a:lnSpc>
            </a:pPr>
            <a:r>
              <a:rPr lang="en-US" sz="2000" dirty="0" smtClean="0"/>
              <a:t>For </a:t>
            </a:r>
            <a:r>
              <a:rPr lang="en-US" sz="2000" dirty="0" err="1" smtClean="0"/>
              <a:t>eg</a:t>
            </a:r>
            <a:r>
              <a:rPr lang="en-US" sz="2000" dirty="0" smtClean="0"/>
              <a:t> :- </a:t>
            </a:r>
          </a:p>
          <a:p>
            <a:pPr lvl="1">
              <a:lnSpc>
                <a:spcPct val="90000"/>
              </a:lnSpc>
            </a:pPr>
            <a:r>
              <a:rPr lang="en-US" sz="2000" dirty="0" smtClean="0"/>
              <a:t>permanent maxillary incisors	 – 	1mm / month</a:t>
            </a:r>
          </a:p>
          <a:p>
            <a:pPr lvl="1">
              <a:lnSpc>
                <a:spcPct val="90000"/>
              </a:lnSpc>
            </a:pPr>
            <a:endParaRPr lang="en-US" sz="2000" dirty="0" smtClean="0"/>
          </a:p>
          <a:p>
            <a:pPr lvl="1">
              <a:lnSpc>
                <a:spcPct val="90000"/>
              </a:lnSpc>
            </a:pPr>
            <a:r>
              <a:rPr lang="en-US" sz="2000" dirty="0" err="1" smtClean="0"/>
              <a:t>mandibular</a:t>
            </a:r>
            <a:r>
              <a:rPr lang="en-US" sz="2000" dirty="0" smtClean="0"/>
              <a:t> second molars	 – 	4.5 mm in 14 weeks</a:t>
            </a:r>
          </a:p>
          <a:p>
            <a:pPr lvl="1">
              <a:lnSpc>
                <a:spcPct val="90000"/>
              </a:lnSpc>
            </a:pPr>
            <a:endParaRPr lang="en-US" sz="2000" dirty="0" smtClean="0"/>
          </a:p>
          <a:p>
            <a:pPr lvl="1">
              <a:lnSpc>
                <a:spcPct val="90000"/>
              </a:lnSpc>
            </a:pPr>
            <a:r>
              <a:rPr lang="en-US" sz="2000" dirty="0" smtClean="0"/>
              <a:t>permanent third molars	 – 	1 mm in 3 months</a:t>
            </a:r>
          </a:p>
          <a:p>
            <a:pPr lvl="1">
              <a:lnSpc>
                <a:spcPct val="90000"/>
              </a:lnSpc>
            </a:pPr>
            <a:endParaRPr lang="en-US" sz="2000" dirty="0" smtClean="0"/>
          </a:p>
          <a:p>
            <a:pPr lvl="1">
              <a:lnSpc>
                <a:spcPct val="90000"/>
              </a:lnSpc>
            </a:pPr>
            <a:r>
              <a:rPr lang="en-US" sz="2000" dirty="0" smtClean="0"/>
              <a:t>eruption rates can slow to 1 mm /6 months in crowded dentitions</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28596" y="1071546"/>
          <a:ext cx="7429552" cy="5383972"/>
        </p:xfrm>
        <a:graphic>
          <a:graphicData uri="http://schemas.openxmlformats.org/drawingml/2006/table">
            <a:tbl>
              <a:tblPr firstRow="1" bandRow="1">
                <a:tableStyleId>{5C22544A-7EE6-4342-B048-85BDC9FD1C3A}</a:tableStyleId>
              </a:tblPr>
              <a:tblGrid>
                <a:gridCol w="2582980"/>
                <a:gridCol w="2423286"/>
                <a:gridCol w="2423286"/>
              </a:tblGrid>
              <a:tr h="398012">
                <a:tc>
                  <a:txBody>
                    <a:bodyPr/>
                    <a:lstStyle/>
                    <a:p>
                      <a:pPr algn="ctr"/>
                      <a:r>
                        <a:rPr lang="en-US" dirty="0" smtClean="0"/>
                        <a:t>Tooth </a:t>
                      </a:r>
                      <a:endParaRPr lang="en-IN" dirty="0"/>
                    </a:p>
                  </a:txBody>
                  <a:tcPr/>
                </a:tc>
                <a:tc>
                  <a:txBody>
                    <a:bodyPr/>
                    <a:lstStyle/>
                    <a:p>
                      <a:pPr algn="ctr"/>
                      <a:r>
                        <a:rPr lang="en-US" dirty="0" smtClean="0"/>
                        <a:t>Eruption age (in months)</a:t>
                      </a:r>
                      <a:endParaRPr lang="en-IN" dirty="0"/>
                    </a:p>
                  </a:txBody>
                  <a:tcPr/>
                </a:tc>
                <a:tc>
                  <a:txBody>
                    <a:bodyPr/>
                    <a:lstStyle/>
                    <a:p>
                      <a:pPr algn="ctr"/>
                      <a:r>
                        <a:rPr lang="en-US" dirty="0" smtClean="0"/>
                        <a:t>SEQUENCE OF ERUPTION</a:t>
                      </a:r>
                      <a:endParaRPr lang="en-IN" dirty="0"/>
                    </a:p>
                  </a:txBody>
                  <a:tcPr/>
                </a:tc>
              </a:tr>
              <a:tr h="398012">
                <a:tc>
                  <a:txBody>
                    <a:bodyPr/>
                    <a:lstStyle/>
                    <a:p>
                      <a:pPr algn="ctr"/>
                      <a:r>
                        <a:rPr lang="en-US" b="1" dirty="0" smtClean="0"/>
                        <a:t>Maxillary Teeth</a:t>
                      </a:r>
                      <a:endParaRPr lang="en-IN" b="1" dirty="0"/>
                    </a:p>
                  </a:txBody>
                  <a:tcPr/>
                </a:tc>
                <a:tc>
                  <a:txBody>
                    <a:bodyPr/>
                    <a:lstStyle/>
                    <a:p>
                      <a:pPr algn="ctr"/>
                      <a:endParaRPr lang="en-IN"/>
                    </a:p>
                  </a:txBody>
                  <a:tcPr/>
                </a:tc>
                <a:tc>
                  <a:txBody>
                    <a:bodyPr/>
                    <a:lstStyle/>
                    <a:p>
                      <a:pPr algn="ctr"/>
                      <a:endParaRPr lang="en-IN"/>
                    </a:p>
                  </a:txBody>
                  <a:tcPr/>
                </a:tc>
              </a:tr>
              <a:tr h="398012">
                <a:tc>
                  <a:txBody>
                    <a:bodyPr/>
                    <a:lstStyle/>
                    <a:p>
                      <a:pPr algn="ctr"/>
                      <a:r>
                        <a:rPr lang="en-US" dirty="0" smtClean="0"/>
                        <a:t>CI</a:t>
                      </a:r>
                      <a:endParaRPr lang="en-IN" dirty="0"/>
                    </a:p>
                  </a:txBody>
                  <a:tcPr/>
                </a:tc>
                <a:tc>
                  <a:txBody>
                    <a:bodyPr/>
                    <a:lstStyle/>
                    <a:p>
                      <a:pPr algn="ctr"/>
                      <a:r>
                        <a:rPr lang="en-US" dirty="0" smtClean="0"/>
                        <a:t>7.5 </a:t>
                      </a:r>
                      <a:endParaRPr lang="en-IN" dirty="0"/>
                    </a:p>
                  </a:txBody>
                  <a:tcPr/>
                </a:tc>
                <a:tc>
                  <a:txBody>
                    <a:bodyPr/>
                    <a:lstStyle/>
                    <a:p>
                      <a:pPr algn="ctr"/>
                      <a:r>
                        <a:rPr lang="en-US" dirty="0" smtClean="0"/>
                        <a:t>Man CI</a:t>
                      </a:r>
                      <a:endParaRPr lang="en-IN" dirty="0"/>
                    </a:p>
                  </a:txBody>
                  <a:tcPr/>
                </a:tc>
              </a:tr>
              <a:tr h="398012">
                <a:tc>
                  <a:txBody>
                    <a:bodyPr/>
                    <a:lstStyle/>
                    <a:p>
                      <a:pPr algn="ctr"/>
                      <a:r>
                        <a:rPr lang="en-US" dirty="0" smtClean="0"/>
                        <a:t>LI</a:t>
                      </a:r>
                      <a:endParaRPr lang="en-IN" dirty="0"/>
                    </a:p>
                  </a:txBody>
                  <a:tcPr/>
                </a:tc>
                <a:tc>
                  <a:txBody>
                    <a:bodyPr/>
                    <a:lstStyle/>
                    <a:p>
                      <a:pPr algn="ctr"/>
                      <a:r>
                        <a:rPr lang="en-US" dirty="0" smtClean="0"/>
                        <a:t>9</a:t>
                      </a:r>
                      <a:endParaRPr lang="en-IN" dirty="0"/>
                    </a:p>
                  </a:txBody>
                  <a:tcPr/>
                </a:tc>
                <a:tc>
                  <a:txBody>
                    <a:bodyPr/>
                    <a:lstStyle/>
                    <a:p>
                      <a:pPr algn="ctr"/>
                      <a:r>
                        <a:rPr lang="en-US" dirty="0" smtClean="0"/>
                        <a:t>Man</a:t>
                      </a:r>
                      <a:r>
                        <a:rPr lang="en-US" baseline="0" dirty="0" smtClean="0"/>
                        <a:t> LI</a:t>
                      </a:r>
                      <a:endParaRPr lang="en-IN" dirty="0"/>
                    </a:p>
                  </a:txBody>
                  <a:tcPr/>
                </a:tc>
              </a:tr>
              <a:tr h="398012">
                <a:tc>
                  <a:txBody>
                    <a:bodyPr/>
                    <a:lstStyle/>
                    <a:p>
                      <a:pPr algn="ctr"/>
                      <a:r>
                        <a:rPr lang="en-US" dirty="0" smtClean="0"/>
                        <a:t>Canine</a:t>
                      </a:r>
                      <a:endParaRPr lang="en-IN" dirty="0"/>
                    </a:p>
                  </a:txBody>
                  <a:tcPr/>
                </a:tc>
                <a:tc>
                  <a:txBody>
                    <a:bodyPr/>
                    <a:lstStyle/>
                    <a:p>
                      <a:pPr algn="ctr"/>
                      <a:r>
                        <a:rPr lang="en-US" dirty="0" smtClean="0"/>
                        <a:t>18</a:t>
                      </a:r>
                      <a:endParaRPr lang="en-IN" dirty="0"/>
                    </a:p>
                  </a:txBody>
                  <a:tcPr/>
                </a:tc>
                <a:tc>
                  <a:txBody>
                    <a:bodyPr/>
                    <a:lstStyle/>
                    <a:p>
                      <a:pPr algn="ctr"/>
                      <a:r>
                        <a:rPr lang="en-US" dirty="0" smtClean="0"/>
                        <a:t>Max CI</a:t>
                      </a:r>
                      <a:endParaRPr lang="en-IN" dirty="0"/>
                    </a:p>
                  </a:txBody>
                  <a:tcPr/>
                </a:tc>
              </a:tr>
              <a:tr h="398012">
                <a:tc>
                  <a:txBody>
                    <a:bodyPr/>
                    <a:lstStyle/>
                    <a:p>
                      <a:pPr algn="ctr"/>
                      <a:r>
                        <a:rPr lang="en-US" dirty="0" smtClean="0"/>
                        <a:t>1</a:t>
                      </a:r>
                      <a:r>
                        <a:rPr lang="en-US" baseline="30000" dirty="0" smtClean="0"/>
                        <a:t>st</a:t>
                      </a:r>
                      <a:r>
                        <a:rPr lang="en-US" dirty="0" smtClean="0"/>
                        <a:t> M</a:t>
                      </a:r>
                      <a:endParaRPr lang="en-IN" dirty="0"/>
                    </a:p>
                  </a:txBody>
                  <a:tcPr/>
                </a:tc>
                <a:tc>
                  <a:txBody>
                    <a:bodyPr/>
                    <a:lstStyle/>
                    <a:p>
                      <a:pPr algn="ctr"/>
                      <a:r>
                        <a:rPr lang="en-US" dirty="0" smtClean="0"/>
                        <a:t>14</a:t>
                      </a:r>
                      <a:endParaRPr lang="en-IN" dirty="0"/>
                    </a:p>
                  </a:txBody>
                  <a:tcPr/>
                </a:tc>
                <a:tc>
                  <a:txBody>
                    <a:bodyPr/>
                    <a:lstStyle/>
                    <a:p>
                      <a:pPr algn="ctr"/>
                      <a:r>
                        <a:rPr lang="en-US" dirty="0" smtClean="0"/>
                        <a:t>Max LI</a:t>
                      </a:r>
                      <a:endParaRPr lang="en-IN" dirty="0"/>
                    </a:p>
                  </a:txBody>
                  <a:tcPr/>
                </a:tc>
              </a:tr>
              <a:tr h="398012">
                <a:tc>
                  <a:txBody>
                    <a:bodyPr/>
                    <a:lstStyle/>
                    <a:p>
                      <a:pPr algn="ctr"/>
                      <a:r>
                        <a:rPr lang="en-US" dirty="0" smtClean="0"/>
                        <a:t>2</a:t>
                      </a:r>
                      <a:r>
                        <a:rPr lang="en-US" baseline="30000" dirty="0" smtClean="0"/>
                        <a:t>nd</a:t>
                      </a:r>
                      <a:r>
                        <a:rPr lang="en-US" dirty="0" smtClean="0"/>
                        <a:t> M</a:t>
                      </a:r>
                      <a:endParaRPr lang="en-IN" dirty="0"/>
                    </a:p>
                  </a:txBody>
                  <a:tcPr/>
                </a:tc>
                <a:tc>
                  <a:txBody>
                    <a:bodyPr/>
                    <a:lstStyle/>
                    <a:p>
                      <a:pPr algn="ctr"/>
                      <a:r>
                        <a:rPr lang="en-US" dirty="0" smtClean="0"/>
                        <a:t>24</a:t>
                      </a:r>
                      <a:endParaRPr lang="en-IN" dirty="0"/>
                    </a:p>
                  </a:txBody>
                  <a:tcPr/>
                </a:tc>
                <a:tc>
                  <a:txBody>
                    <a:bodyPr/>
                    <a:lstStyle/>
                    <a:p>
                      <a:pPr algn="ctr"/>
                      <a:r>
                        <a:rPr lang="en-US" dirty="0" smtClean="0"/>
                        <a:t>Man 1</a:t>
                      </a:r>
                      <a:r>
                        <a:rPr lang="en-US" baseline="30000" dirty="0" smtClean="0"/>
                        <a:t>st</a:t>
                      </a:r>
                      <a:r>
                        <a:rPr lang="en-US" dirty="0" smtClean="0"/>
                        <a:t> M</a:t>
                      </a:r>
                      <a:endParaRPr lang="en-IN" dirty="0"/>
                    </a:p>
                  </a:txBody>
                  <a:tcPr/>
                </a:tc>
              </a:tr>
              <a:tr h="398012">
                <a:tc>
                  <a:txBody>
                    <a:bodyPr/>
                    <a:lstStyle/>
                    <a:p>
                      <a:pPr algn="ctr"/>
                      <a:r>
                        <a:rPr lang="en-US" b="1" dirty="0" err="1" smtClean="0"/>
                        <a:t>Mandibular</a:t>
                      </a:r>
                      <a:r>
                        <a:rPr lang="en-US" b="1" dirty="0" smtClean="0"/>
                        <a:t> Teeth</a:t>
                      </a:r>
                      <a:endParaRPr lang="en-IN" b="1" dirty="0"/>
                    </a:p>
                  </a:txBody>
                  <a:tcPr/>
                </a:tc>
                <a:tc>
                  <a:txBody>
                    <a:bodyPr/>
                    <a:lstStyle/>
                    <a:p>
                      <a:pPr algn="ctr"/>
                      <a:endParaRPr lang="en-IN" dirty="0"/>
                    </a:p>
                  </a:txBody>
                  <a:tcPr/>
                </a:tc>
                <a:tc>
                  <a:txBody>
                    <a:bodyPr/>
                    <a:lstStyle/>
                    <a:p>
                      <a:pPr algn="ctr"/>
                      <a:r>
                        <a:rPr lang="en-US" dirty="0" smtClean="0"/>
                        <a:t>Max 1</a:t>
                      </a:r>
                      <a:r>
                        <a:rPr lang="en-US" baseline="30000" dirty="0" smtClean="0"/>
                        <a:t>st</a:t>
                      </a:r>
                      <a:r>
                        <a:rPr lang="en-US" dirty="0" smtClean="0"/>
                        <a:t> M</a:t>
                      </a:r>
                      <a:endParaRPr lang="en-IN" dirty="0"/>
                    </a:p>
                  </a:txBody>
                  <a:tcPr/>
                </a:tc>
              </a:tr>
              <a:tr h="398012">
                <a:tc>
                  <a:txBody>
                    <a:bodyPr/>
                    <a:lstStyle/>
                    <a:p>
                      <a:pPr algn="ctr"/>
                      <a:r>
                        <a:rPr lang="en-US" dirty="0" smtClean="0"/>
                        <a:t>CI</a:t>
                      </a:r>
                      <a:endParaRPr lang="en-IN" dirty="0"/>
                    </a:p>
                  </a:txBody>
                  <a:tcPr/>
                </a:tc>
                <a:tc>
                  <a:txBody>
                    <a:bodyPr/>
                    <a:lstStyle/>
                    <a:p>
                      <a:pPr algn="ctr"/>
                      <a:r>
                        <a:rPr lang="en-US" dirty="0" smtClean="0"/>
                        <a:t>6</a:t>
                      </a:r>
                      <a:endParaRPr lang="en-IN" dirty="0"/>
                    </a:p>
                  </a:txBody>
                  <a:tcPr/>
                </a:tc>
                <a:tc>
                  <a:txBody>
                    <a:bodyPr/>
                    <a:lstStyle/>
                    <a:p>
                      <a:pPr algn="ctr"/>
                      <a:r>
                        <a:rPr lang="en-US" dirty="0" smtClean="0"/>
                        <a:t>Man</a:t>
                      </a:r>
                      <a:r>
                        <a:rPr lang="en-US" baseline="0" dirty="0" smtClean="0"/>
                        <a:t> C</a:t>
                      </a:r>
                      <a:endParaRPr lang="en-IN" dirty="0"/>
                    </a:p>
                  </a:txBody>
                  <a:tcPr/>
                </a:tc>
              </a:tr>
              <a:tr h="398012">
                <a:tc>
                  <a:txBody>
                    <a:bodyPr/>
                    <a:lstStyle/>
                    <a:p>
                      <a:pPr algn="ctr"/>
                      <a:r>
                        <a:rPr lang="en-US" dirty="0" smtClean="0"/>
                        <a:t>LI</a:t>
                      </a:r>
                      <a:endParaRPr lang="en-IN" dirty="0"/>
                    </a:p>
                  </a:txBody>
                  <a:tcPr/>
                </a:tc>
                <a:tc>
                  <a:txBody>
                    <a:bodyPr/>
                    <a:lstStyle/>
                    <a:p>
                      <a:pPr algn="ctr"/>
                      <a:r>
                        <a:rPr lang="en-US" dirty="0" smtClean="0"/>
                        <a:t>7</a:t>
                      </a:r>
                      <a:endParaRPr lang="en-IN" dirty="0"/>
                    </a:p>
                  </a:txBody>
                  <a:tcPr/>
                </a:tc>
                <a:tc>
                  <a:txBody>
                    <a:bodyPr/>
                    <a:lstStyle/>
                    <a:p>
                      <a:pPr algn="ctr"/>
                      <a:r>
                        <a:rPr lang="en-US" dirty="0" smtClean="0"/>
                        <a:t>Max C</a:t>
                      </a:r>
                      <a:endParaRPr lang="en-IN" dirty="0"/>
                    </a:p>
                  </a:txBody>
                  <a:tcPr/>
                </a:tc>
              </a:tr>
              <a:tr h="398012">
                <a:tc>
                  <a:txBody>
                    <a:bodyPr/>
                    <a:lstStyle/>
                    <a:p>
                      <a:pPr algn="ctr"/>
                      <a:r>
                        <a:rPr lang="en-US" dirty="0" smtClean="0"/>
                        <a:t>Canine</a:t>
                      </a:r>
                      <a:endParaRPr lang="en-IN" dirty="0"/>
                    </a:p>
                  </a:txBody>
                  <a:tcPr/>
                </a:tc>
                <a:tc>
                  <a:txBody>
                    <a:bodyPr/>
                    <a:lstStyle/>
                    <a:p>
                      <a:pPr algn="ctr"/>
                      <a:r>
                        <a:rPr lang="en-US" dirty="0" smtClean="0"/>
                        <a:t>16</a:t>
                      </a:r>
                      <a:endParaRPr lang="en-IN" dirty="0"/>
                    </a:p>
                  </a:txBody>
                  <a:tcPr/>
                </a:tc>
                <a:tc>
                  <a:txBody>
                    <a:bodyPr/>
                    <a:lstStyle/>
                    <a:p>
                      <a:pPr algn="ctr"/>
                      <a:r>
                        <a:rPr lang="en-US" dirty="0" smtClean="0"/>
                        <a:t>Man 2</a:t>
                      </a:r>
                      <a:r>
                        <a:rPr lang="en-US" baseline="30000" dirty="0" smtClean="0"/>
                        <a:t>nd</a:t>
                      </a:r>
                      <a:r>
                        <a:rPr lang="en-US" dirty="0" smtClean="0"/>
                        <a:t> M</a:t>
                      </a:r>
                      <a:endParaRPr lang="en-IN" dirty="0"/>
                    </a:p>
                  </a:txBody>
                  <a:tcPr/>
                </a:tc>
              </a:tr>
              <a:tr h="398012">
                <a:tc>
                  <a:txBody>
                    <a:bodyPr/>
                    <a:lstStyle/>
                    <a:p>
                      <a:pPr algn="ctr"/>
                      <a:r>
                        <a:rPr lang="en-US" dirty="0" smtClean="0"/>
                        <a:t>1</a:t>
                      </a:r>
                      <a:r>
                        <a:rPr lang="en-US" baseline="30000" dirty="0" smtClean="0"/>
                        <a:t>st</a:t>
                      </a:r>
                      <a:r>
                        <a:rPr lang="en-US" dirty="0" smtClean="0"/>
                        <a:t> M</a:t>
                      </a:r>
                      <a:endParaRPr lang="en-IN" dirty="0"/>
                    </a:p>
                  </a:txBody>
                  <a:tcPr/>
                </a:tc>
                <a:tc>
                  <a:txBody>
                    <a:bodyPr/>
                    <a:lstStyle/>
                    <a:p>
                      <a:pPr algn="ctr"/>
                      <a:r>
                        <a:rPr lang="en-US" dirty="0" smtClean="0"/>
                        <a:t>12</a:t>
                      </a:r>
                      <a:endParaRPr lang="en-IN" dirty="0"/>
                    </a:p>
                  </a:txBody>
                  <a:tcPr/>
                </a:tc>
                <a:tc>
                  <a:txBody>
                    <a:bodyPr/>
                    <a:lstStyle/>
                    <a:p>
                      <a:pPr algn="ctr"/>
                      <a:r>
                        <a:rPr lang="en-US" dirty="0" smtClean="0"/>
                        <a:t>Max 2</a:t>
                      </a:r>
                      <a:r>
                        <a:rPr lang="en-US" baseline="30000" dirty="0" smtClean="0"/>
                        <a:t>nd</a:t>
                      </a:r>
                      <a:r>
                        <a:rPr lang="en-US" dirty="0" smtClean="0"/>
                        <a:t> M</a:t>
                      </a:r>
                      <a:endParaRPr lang="en-IN" dirty="0"/>
                    </a:p>
                  </a:txBody>
                  <a:tcPr/>
                </a:tc>
              </a:tr>
              <a:tr h="183700">
                <a:tc>
                  <a:txBody>
                    <a:bodyPr/>
                    <a:lstStyle/>
                    <a:p>
                      <a:pPr algn="ctr"/>
                      <a:r>
                        <a:rPr lang="en-US" dirty="0" smtClean="0"/>
                        <a:t>2</a:t>
                      </a:r>
                      <a:r>
                        <a:rPr lang="en-US" baseline="30000" dirty="0" smtClean="0"/>
                        <a:t>nd</a:t>
                      </a:r>
                      <a:r>
                        <a:rPr lang="en-US" dirty="0" smtClean="0"/>
                        <a:t> M</a:t>
                      </a:r>
                      <a:endParaRPr lang="en-IN" dirty="0"/>
                    </a:p>
                  </a:txBody>
                  <a:tcPr/>
                </a:tc>
                <a:tc>
                  <a:txBody>
                    <a:bodyPr/>
                    <a:lstStyle/>
                    <a:p>
                      <a:pPr algn="ctr"/>
                      <a:r>
                        <a:rPr lang="en-US" dirty="0" smtClean="0"/>
                        <a:t>20</a:t>
                      </a:r>
                      <a:endParaRPr lang="en-IN" dirty="0"/>
                    </a:p>
                  </a:txBody>
                  <a:tcPr/>
                </a:tc>
                <a:tc>
                  <a:txBody>
                    <a:bodyPr/>
                    <a:lstStyle/>
                    <a:p>
                      <a:pPr algn="ctr"/>
                      <a:endParaRPr lang="en-IN" dirty="0"/>
                    </a:p>
                  </a:txBody>
                  <a:tcPr/>
                </a:tc>
              </a:tr>
            </a:tbl>
          </a:graphicData>
        </a:graphic>
      </p:graphicFrame>
      <p:sp>
        <p:nvSpPr>
          <p:cNvPr id="6" name="Rectangle 5"/>
          <p:cNvSpPr/>
          <p:nvPr/>
        </p:nvSpPr>
        <p:spPr>
          <a:xfrm>
            <a:off x="1428728" y="285728"/>
            <a:ext cx="6110584" cy="584775"/>
          </a:xfrm>
          <a:prstGeom prst="rect">
            <a:avLst/>
          </a:prstGeom>
        </p:spPr>
        <p:txBody>
          <a:bodyPr wrap="none">
            <a:spAutoFit/>
          </a:bodyPr>
          <a:lstStyle/>
          <a:p>
            <a:r>
              <a:rPr lang="en-US" sz="3200" b="1" dirty="0" smtClean="0"/>
              <a:t>Eruption time of Primary Dentition</a:t>
            </a:r>
            <a:endParaRPr lang="en-IN" sz="3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Title 1"/>
          <p:cNvSpPr txBox="1">
            <a:spLocks/>
          </p:cNvSpPr>
          <p:nvPr/>
        </p:nvSpPr>
        <p:spPr>
          <a:xfrm>
            <a:off x="457200" y="142852"/>
            <a:ext cx="8229600" cy="1143000"/>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Sequence of eruption</a:t>
            </a:r>
            <a:endParaRPr kumimoji="0" lang="en-IN"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Content Placeholder 2"/>
          <p:cNvSpPr txBox="1">
            <a:spLocks/>
          </p:cNvSpPr>
          <p:nvPr/>
        </p:nvSpPr>
        <p:spPr>
          <a:xfrm>
            <a:off x="457200" y="1571612"/>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Primary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B         </a:t>
            </a:r>
            <a:r>
              <a:rPr kumimoji="0" lang="en-US" sz="3200" b="1" i="0" u="none" strike="noStrike" kern="1200" cap="none" spc="0" normalizeH="0" baseline="0" noProof="0" dirty="0" smtClean="0">
                <a:ln>
                  <a:noFill/>
                </a:ln>
                <a:solidFill>
                  <a:schemeClr val="accent2"/>
                </a:solidFill>
                <a:effectLst/>
                <a:uLnTx/>
                <a:uFillTx/>
                <a:latin typeface="+mn-lt"/>
                <a:ea typeface="+mn-ea"/>
                <a:cs typeface="+mn-cs"/>
              </a:rPr>
              <a:t>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            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B        </a:t>
            </a:r>
            <a:r>
              <a:rPr kumimoji="0" lang="en-US" sz="3200" b="1" i="0" u="none" strike="noStrike" kern="1200" cap="none" spc="0" normalizeH="0" baseline="0" noProof="0" dirty="0" smtClean="0">
                <a:ln>
                  <a:noFill/>
                </a:ln>
                <a:solidFill>
                  <a:schemeClr val="accent2"/>
                </a:solidFill>
                <a:effectLst/>
                <a:uLnTx/>
                <a:uFillTx/>
                <a:latin typeface="+mn-lt"/>
                <a:ea typeface="+mn-ea"/>
                <a:cs typeface="+mn-cs"/>
              </a:rPr>
              <a:t>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          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Straight Connector 7"/>
          <p:cNvCxnSpPr/>
          <p:nvPr/>
        </p:nvCxnSpPr>
        <p:spPr>
          <a:xfrm>
            <a:off x="785786" y="2713032"/>
            <a:ext cx="5143536" cy="1588"/>
          </a:xfrm>
          <a:prstGeom prst="line">
            <a:avLst/>
          </a:prstGeom>
        </p:spPr>
        <p:style>
          <a:lnRef idx="3">
            <a:schemeClr val="dk1"/>
          </a:lnRef>
          <a:fillRef idx="0">
            <a:schemeClr val="dk1"/>
          </a:fillRef>
          <a:effectRef idx="2">
            <a:schemeClr val="dk1"/>
          </a:effectRef>
          <a:fontRef idx="minor">
            <a:schemeClr val="tx1"/>
          </a:fontRef>
        </p:style>
      </p:cxnSp>
      <p:sp>
        <p:nvSpPr>
          <p:cNvPr id="7" name="Curved Down Arrow 6"/>
          <p:cNvSpPr/>
          <p:nvPr/>
        </p:nvSpPr>
        <p:spPr>
          <a:xfrm flipH="1">
            <a:off x="2643174" y="1428736"/>
            <a:ext cx="1785950" cy="7858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Curved Down Arrow 9"/>
          <p:cNvSpPr/>
          <p:nvPr/>
        </p:nvSpPr>
        <p:spPr>
          <a:xfrm flipH="1" flipV="1">
            <a:off x="2214546" y="3224210"/>
            <a:ext cx="1785950" cy="8477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12" name="Picture 2" descr="E:\Users\Dr.Shudhanshu Dixit\Desktop\toothform.jpg"/>
          <p:cNvPicPr>
            <a:picLocks noGrp="1" noChangeAspect="1" noChangeArrowheads="1"/>
          </p:cNvPicPr>
          <p:nvPr>
            <p:ph idx="1"/>
          </p:nvPr>
        </p:nvPicPr>
        <p:blipFill>
          <a:blip r:embed="rId2"/>
          <a:srcRect/>
          <a:stretch>
            <a:fillRect/>
          </a:stretch>
        </p:blipFill>
        <p:spPr bwMode="auto">
          <a:xfrm>
            <a:off x="5786446" y="4429132"/>
            <a:ext cx="2857519" cy="158710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graphicFrame>
        <p:nvGraphicFramePr>
          <p:cNvPr id="4" name="Content Placeholder 4"/>
          <p:cNvGraphicFramePr>
            <a:graphicFrameLocks/>
          </p:cNvGraphicFramePr>
          <p:nvPr/>
        </p:nvGraphicFramePr>
        <p:xfrm>
          <a:off x="428596" y="142852"/>
          <a:ext cx="7429552" cy="6566540"/>
        </p:xfrm>
        <a:graphic>
          <a:graphicData uri="http://schemas.openxmlformats.org/drawingml/2006/table">
            <a:tbl>
              <a:tblPr firstRow="1" bandRow="1">
                <a:tableStyleId>{5C22544A-7EE6-4342-B048-85BDC9FD1C3A}</a:tableStyleId>
              </a:tblPr>
              <a:tblGrid>
                <a:gridCol w="2582980"/>
                <a:gridCol w="2423286"/>
                <a:gridCol w="2423286"/>
              </a:tblGrid>
              <a:tr h="714380">
                <a:tc>
                  <a:txBody>
                    <a:bodyPr/>
                    <a:lstStyle/>
                    <a:p>
                      <a:pPr algn="ctr"/>
                      <a:r>
                        <a:rPr lang="en-US" dirty="0" smtClean="0"/>
                        <a:t>Tooth </a:t>
                      </a:r>
                      <a:endParaRPr lang="en-IN" dirty="0"/>
                    </a:p>
                  </a:txBody>
                  <a:tcPr/>
                </a:tc>
                <a:tc>
                  <a:txBody>
                    <a:bodyPr/>
                    <a:lstStyle/>
                    <a:p>
                      <a:pPr algn="ctr"/>
                      <a:r>
                        <a:rPr lang="en-US" dirty="0" smtClean="0"/>
                        <a:t>Eruption age (in Years)</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SEQUENCE OF ERUPTION</a:t>
                      </a:r>
                      <a:endParaRPr lang="en-IN" dirty="0" smtClean="0"/>
                    </a:p>
                  </a:txBody>
                  <a:tcPr/>
                </a:tc>
              </a:tr>
              <a:tr h="314327">
                <a:tc>
                  <a:txBody>
                    <a:bodyPr/>
                    <a:lstStyle/>
                    <a:p>
                      <a:pPr algn="ctr"/>
                      <a:r>
                        <a:rPr lang="en-US" b="1" dirty="0" smtClean="0"/>
                        <a:t>Maxillary Teeth</a:t>
                      </a:r>
                      <a:endParaRPr lang="en-IN" b="1" dirty="0"/>
                    </a:p>
                  </a:txBody>
                  <a:tcPr/>
                </a:tc>
                <a:tc>
                  <a:txBody>
                    <a:bodyPr/>
                    <a:lstStyle/>
                    <a:p>
                      <a:pPr algn="ctr"/>
                      <a:endParaRPr lang="en-IN"/>
                    </a:p>
                  </a:txBody>
                  <a:tcPr/>
                </a:tc>
                <a:tc>
                  <a:txBody>
                    <a:bodyPr/>
                    <a:lstStyle/>
                    <a:p>
                      <a:pPr algn="ctr"/>
                      <a:endParaRPr lang="en-IN"/>
                    </a:p>
                  </a:txBody>
                  <a:tcPr/>
                </a:tc>
              </a:tr>
              <a:tr h="314327">
                <a:tc>
                  <a:txBody>
                    <a:bodyPr/>
                    <a:lstStyle/>
                    <a:p>
                      <a:pPr algn="ctr"/>
                      <a:r>
                        <a:rPr lang="en-US" dirty="0" smtClean="0"/>
                        <a:t>CI</a:t>
                      </a:r>
                      <a:endParaRPr lang="en-IN" dirty="0"/>
                    </a:p>
                  </a:txBody>
                  <a:tcPr/>
                </a:tc>
                <a:tc>
                  <a:txBody>
                    <a:bodyPr/>
                    <a:lstStyle/>
                    <a:p>
                      <a:pPr algn="ctr"/>
                      <a:r>
                        <a:rPr lang="en-US" dirty="0" smtClean="0"/>
                        <a:t>7-8</a:t>
                      </a:r>
                      <a:endParaRPr lang="en-IN" dirty="0"/>
                    </a:p>
                  </a:txBody>
                  <a:tcPr/>
                </a:tc>
                <a:tc>
                  <a:txBody>
                    <a:bodyPr/>
                    <a:lstStyle/>
                    <a:p>
                      <a:pPr algn="ctr"/>
                      <a:r>
                        <a:rPr lang="en-US" dirty="0" smtClean="0"/>
                        <a:t>Man 1</a:t>
                      </a:r>
                      <a:r>
                        <a:rPr lang="en-US" baseline="30000" dirty="0" smtClean="0"/>
                        <a:t>st</a:t>
                      </a:r>
                      <a:r>
                        <a:rPr lang="en-US" baseline="0" dirty="0" smtClean="0"/>
                        <a:t> M</a:t>
                      </a:r>
                      <a:endParaRPr lang="en-IN" dirty="0"/>
                    </a:p>
                  </a:txBody>
                  <a:tcPr/>
                </a:tc>
              </a:tr>
              <a:tr h="314327">
                <a:tc>
                  <a:txBody>
                    <a:bodyPr/>
                    <a:lstStyle/>
                    <a:p>
                      <a:pPr algn="ctr"/>
                      <a:r>
                        <a:rPr lang="en-US" dirty="0" smtClean="0"/>
                        <a:t>LI</a:t>
                      </a:r>
                      <a:endParaRPr lang="en-IN" dirty="0"/>
                    </a:p>
                  </a:txBody>
                  <a:tcPr/>
                </a:tc>
                <a:tc>
                  <a:txBody>
                    <a:bodyPr/>
                    <a:lstStyle/>
                    <a:p>
                      <a:pPr algn="ctr"/>
                      <a:r>
                        <a:rPr lang="en-US" dirty="0" smtClean="0"/>
                        <a:t>8-9</a:t>
                      </a:r>
                      <a:endParaRPr lang="en-IN" dirty="0"/>
                    </a:p>
                  </a:txBody>
                  <a:tcPr/>
                </a:tc>
                <a:tc>
                  <a:txBody>
                    <a:bodyPr/>
                    <a:lstStyle/>
                    <a:p>
                      <a:pPr algn="ctr"/>
                      <a:r>
                        <a:rPr lang="en-US" dirty="0" smtClean="0"/>
                        <a:t>Max 1</a:t>
                      </a:r>
                      <a:r>
                        <a:rPr lang="en-US" baseline="30000" dirty="0" smtClean="0"/>
                        <a:t>st</a:t>
                      </a:r>
                      <a:r>
                        <a:rPr lang="en-US" dirty="0" smtClean="0"/>
                        <a:t> M</a:t>
                      </a:r>
                      <a:endParaRPr lang="en-IN" dirty="0"/>
                    </a:p>
                  </a:txBody>
                  <a:tcPr/>
                </a:tc>
              </a:tr>
              <a:tr h="314327">
                <a:tc>
                  <a:txBody>
                    <a:bodyPr/>
                    <a:lstStyle/>
                    <a:p>
                      <a:pPr algn="ctr"/>
                      <a:r>
                        <a:rPr lang="en-US" dirty="0" smtClean="0"/>
                        <a:t>Canine</a:t>
                      </a:r>
                      <a:endParaRPr lang="en-IN" dirty="0"/>
                    </a:p>
                  </a:txBody>
                  <a:tcPr/>
                </a:tc>
                <a:tc>
                  <a:txBody>
                    <a:bodyPr/>
                    <a:lstStyle/>
                    <a:p>
                      <a:pPr algn="ctr"/>
                      <a:r>
                        <a:rPr lang="en-US" dirty="0" smtClean="0"/>
                        <a:t>11-12</a:t>
                      </a:r>
                      <a:endParaRPr lang="en-IN" dirty="0"/>
                    </a:p>
                  </a:txBody>
                  <a:tcPr/>
                </a:tc>
                <a:tc>
                  <a:txBody>
                    <a:bodyPr/>
                    <a:lstStyle/>
                    <a:p>
                      <a:pPr algn="ctr"/>
                      <a:r>
                        <a:rPr lang="en-US" dirty="0" smtClean="0"/>
                        <a:t>Man CI</a:t>
                      </a:r>
                      <a:endParaRPr lang="en-IN" dirty="0"/>
                    </a:p>
                  </a:txBody>
                  <a:tcPr/>
                </a:tc>
              </a:tr>
              <a:tr h="314327">
                <a:tc>
                  <a:txBody>
                    <a:bodyPr/>
                    <a:lstStyle/>
                    <a:p>
                      <a:pPr algn="ctr"/>
                      <a:r>
                        <a:rPr lang="en-US" dirty="0" smtClean="0"/>
                        <a:t>1</a:t>
                      </a:r>
                      <a:r>
                        <a:rPr lang="en-US" baseline="30000" dirty="0" smtClean="0"/>
                        <a:t>st</a:t>
                      </a:r>
                      <a:r>
                        <a:rPr lang="en-US" dirty="0" smtClean="0"/>
                        <a:t> PM</a:t>
                      </a:r>
                      <a:endParaRPr lang="en-IN" dirty="0"/>
                    </a:p>
                  </a:txBody>
                  <a:tcPr/>
                </a:tc>
                <a:tc>
                  <a:txBody>
                    <a:bodyPr/>
                    <a:lstStyle/>
                    <a:p>
                      <a:pPr algn="ctr"/>
                      <a:r>
                        <a:rPr lang="en-US" dirty="0" smtClean="0"/>
                        <a:t>10-11</a:t>
                      </a:r>
                      <a:endParaRPr lang="en-IN" dirty="0"/>
                    </a:p>
                  </a:txBody>
                  <a:tcPr/>
                </a:tc>
                <a:tc>
                  <a:txBody>
                    <a:bodyPr/>
                    <a:lstStyle/>
                    <a:p>
                      <a:pPr algn="ctr"/>
                      <a:r>
                        <a:rPr lang="en-US" dirty="0" smtClean="0"/>
                        <a:t>Max CI</a:t>
                      </a:r>
                      <a:endParaRPr lang="en-IN" dirty="0"/>
                    </a:p>
                  </a:txBody>
                  <a:tcPr/>
                </a:tc>
              </a:tr>
              <a:tr h="314327">
                <a:tc>
                  <a:txBody>
                    <a:bodyPr/>
                    <a:lstStyle/>
                    <a:p>
                      <a:pPr algn="ctr"/>
                      <a:r>
                        <a:rPr lang="en-US" dirty="0" smtClean="0"/>
                        <a:t>2</a:t>
                      </a:r>
                      <a:r>
                        <a:rPr lang="en-US" baseline="30000" dirty="0" smtClean="0"/>
                        <a:t>nd</a:t>
                      </a:r>
                      <a:r>
                        <a:rPr lang="en-US" dirty="0" smtClean="0"/>
                        <a:t> PM</a:t>
                      </a:r>
                      <a:endParaRPr lang="en-IN" dirty="0"/>
                    </a:p>
                  </a:txBody>
                  <a:tcPr/>
                </a:tc>
                <a:tc>
                  <a:txBody>
                    <a:bodyPr/>
                    <a:lstStyle/>
                    <a:p>
                      <a:pPr algn="ctr"/>
                      <a:r>
                        <a:rPr lang="en-US" dirty="0" smtClean="0"/>
                        <a:t>10-12</a:t>
                      </a:r>
                      <a:endParaRPr lang="en-IN" dirty="0"/>
                    </a:p>
                  </a:txBody>
                  <a:tcPr/>
                </a:tc>
                <a:tc>
                  <a:txBody>
                    <a:bodyPr/>
                    <a:lstStyle/>
                    <a:p>
                      <a:pPr algn="ctr"/>
                      <a:r>
                        <a:rPr lang="en-US" dirty="0" smtClean="0"/>
                        <a:t>Man LI</a:t>
                      </a:r>
                      <a:endParaRPr lang="en-IN" dirty="0"/>
                    </a:p>
                  </a:txBody>
                  <a:tcPr/>
                </a:tc>
              </a:tr>
              <a:tr h="314327">
                <a:tc>
                  <a:txBody>
                    <a:bodyPr/>
                    <a:lstStyle/>
                    <a:p>
                      <a:pPr algn="ctr"/>
                      <a:r>
                        <a:rPr lang="en-US" dirty="0" smtClean="0"/>
                        <a:t>1</a:t>
                      </a:r>
                      <a:r>
                        <a:rPr lang="en-US" baseline="30000" dirty="0" smtClean="0"/>
                        <a:t>st</a:t>
                      </a:r>
                      <a:r>
                        <a:rPr lang="en-US" dirty="0" smtClean="0"/>
                        <a:t> M</a:t>
                      </a:r>
                      <a:endParaRPr lang="en-IN" dirty="0"/>
                    </a:p>
                  </a:txBody>
                  <a:tcPr/>
                </a:tc>
                <a:tc>
                  <a:txBody>
                    <a:bodyPr/>
                    <a:lstStyle/>
                    <a:p>
                      <a:pPr algn="ctr"/>
                      <a:r>
                        <a:rPr lang="en-US" dirty="0" smtClean="0"/>
                        <a:t>6-7</a:t>
                      </a:r>
                      <a:endParaRPr lang="en-IN" dirty="0"/>
                    </a:p>
                  </a:txBody>
                  <a:tcPr/>
                </a:tc>
                <a:tc>
                  <a:txBody>
                    <a:bodyPr/>
                    <a:lstStyle/>
                    <a:p>
                      <a:pPr algn="ctr"/>
                      <a:r>
                        <a:rPr lang="en-US" dirty="0" smtClean="0"/>
                        <a:t>Max LI</a:t>
                      </a:r>
                      <a:endParaRPr lang="en-IN" dirty="0"/>
                    </a:p>
                  </a:txBody>
                  <a:tcPr/>
                </a:tc>
              </a:tr>
              <a:tr h="314327">
                <a:tc>
                  <a:txBody>
                    <a:bodyPr/>
                    <a:lstStyle/>
                    <a:p>
                      <a:pPr algn="ctr"/>
                      <a:r>
                        <a:rPr lang="en-US" dirty="0" smtClean="0"/>
                        <a:t>2</a:t>
                      </a:r>
                      <a:r>
                        <a:rPr lang="en-US" baseline="30000" dirty="0" smtClean="0"/>
                        <a:t>nd</a:t>
                      </a:r>
                      <a:r>
                        <a:rPr lang="en-US" baseline="0" dirty="0" smtClean="0"/>
                        <a:t> M</a:t>
                      </a:r>
                      <a:endParaRPr lang="en-IN" dirty="0"/>
                    </a:p>
                  </a:txBody>
                  <a:tcPr/>
                </a:tc>
                <a:tc>
                  <a:txBody>
                    <a:bodyPr/>
                    <a:lstStyle/>
                    <a:p>
                      <a:pPr algn="ctr"/>
                      <a:r>
                        <a:rPr lang="en-US" dirty="0" smtClean="0"/>
                        <a:t>12-13</a:t>
                      </a:r>
                      <a:endParaRPr lang="en-IN" dirty="0"/>
                    </a:p>
                  </a:txBody>
                  <a:tcPr/>
                </a:tc>
                <a:tc>
                  <a:txBody>
                    <a:bodyPr/>
                    <a:lstStyle/>
                    <a:p>
                      <a:pPr algn="ctr"/>
                      <a:r>
                        <a:rPr lang="en-US" dirty="0" smtClean="0"/>
                        <a:t>Man</a:t>
                      </a:r>
                      <a:r>
                        <a:rPr lang="en-US" baseline="0" dirty="0" smtClean="0"/>
                        <a:t> C</a:t>
                      </a:r>
                      <a:endParaRPr lang="en-IN" dirty="0"/>
                    </a:p>
                  </a:txBody>
                  <a:tcPr/>
                </a:tc>
              </a:tr>
              <a:tr h="314327">
                <a:tc>
                  <a:txBody>
                    <a:bodyPr/>
                    <a:lstStyle/>
                    <a:p>
                      <a:pPr algn="ctr"/>
                      <a:r>
                        <a:rPr lang="en-US" b="1" dirty="0" err="1" smtClean="0"/>
                        <a:t>Mandibular</a:t>
                      </a:r>
                      <a:r>
                        <a:rPr lang="en-US" b="1" dirty="0" smtClean="0"/>
                        <a:t> Teeth</a:t>
                      </a:r>
                      <a:endParaRPr lang="en-IN" b="1" dirty="0"/>
                    </a:p>
                  </a:txBody>
                  <a:tcPr/>
                </a:tc>
                <a:tc>
                  <a:txBody>
                    <a:bodyPr/>
                    <a:lstStyle/>
                    <a:p>
                      <a:pPr algn="ctr"/>
                      <a:endParaRPr lang="en-IN" dirty="0"/>
                    </a:p>
                  </a:txBody>
                  <a:tcPr/>
                </a:tc>
                <a:tc>
                  <a:txBody>
                    <a:bodyPr/>
                    <a:lstStyle/>
                    <a:p>
                      <a:pPr algn="ctr"/>
                      <a:r>
                        <a:rPr lang="en-US" dirty="0" smtClean="0"/>
                        <a:t>Max 1</a:t>
                      </a:r>
                      <a:r>
                        <a:rPr lang="en-US" baseline="30000" dirty="0" smtClean="0"/>
                        <a:t>st</a:t>
                      </a:r>
                      <a:r>
                        <a:rPr lang="en-US" dirty="0" smtClean="0"/>
                        <a:t> PM</a:t>
                      </a:r>
                      <a:endParaRPr lang="en-IN" dirty="0"/>
                    </a:p>
                  </a:txBody>
                  <a:tcPr/>
                </a:tc>
              </a:tr>
              <a:tr h="314327">
                <a:tc>
                  <a:txBody>
                    <a:bodyPr/>
                    <a:lstStyle/>
                    <a:p>
                      <a:pPr algn="ctr"/>
                      <a:r>
                        <a:rPr lang="en-US" dirty="0" smtClean="0"/>
                        <a:t>CI</a:t>
                      </a:r>
                      <a:endParaRPr lang="en-IN" dirty="0"/>
                    </a:p>
                  </a:txBody>
                  <a:tcPr/>
                </a:tc>
                <a:tc>
                  <a:txBody>
                    <a:bodyPr/>
                    <a:lstStyle/>
                    <a:p>
                      <a:pPr algn="ctr"/>
                      <a:r>
                        <a:rPr lang="en-US" dirty="0" smtClean="0"/>
                        <a:t>6-7</a:t>
                      </a:r>
                      <a:endParaRPr lang="en-IN" dirty="0"/>
                    </a:p>
                  </a:txBody>
                  <a:tcPr/>
                </a:tc>
                <a:tc>
                  <a:txBody>
                    <a:bodyPr/>
                    <a:lstStyle/>
                    <a:p>
                      <a:pPr algn="ctr"/>
                      <a:r>
                        <a:rPr lang="en-US" dirty="0" smtClean="0"/>
                        <a:t>Man 1</a:t>
                      </a:r>
                      <a:r>
                        <a:rPr lang="en-US" baseline="30000" dirty="0" smtClean="0"/>
                        <a:t>st</a:t>
                      </a:r>
                      <a:r>
                        <a:rPr lang="en-US" dirty="0" smtClean="0"/>
                        <a:t> PM</a:t>
                      </a:r>
                      <a:endParaRPr lang="en-IN" dirty="0"/>
                    </a:p>
                  </a:txBody>
                  <a:tcPr/>
                </a:tc>
              </a:tr>
              <a:tr h="314327">
                <a:tc>
                  <a:txBody>
                    <a:bodyPr/>
                    <a:lstStyle/>
                    <a:p>
                      <a:pPr algn="ctr"/>
                      <a:r>
                        <a:rPr lang="en-US" dirty="0" smtClean="0"/>
                        <a:t>LI</a:t>
                      </a:r>
                      <a:endParaRPr lang="en-IN" dirty="0"/>
                    </a:p>
                  </a:txBody>
                  <a:tcPr/>
                </a:tc>
                <a:tc>
                  <a:txBody>
                    <a:bodyPr/>
                    <a:lstStyle/>
                    <a:p>
                      <a:pPr algn="ctr"/>
                      <a:r>
                        <a:rPr lang="en-US" dirty="0" smtClean="0"/>
                        <a:t>7-8</a:t>
                      </a:r>
                      <a:endParaRPr lang="en-IN" dirty="0"/>
                    </a:p>
                  </a:txBody>
                  <a:tcPr/>
                </a:tc>
                <a:tc>
                  <a:txBody>
                    <a:bodyPr/>
                    <a:lstStyle/>
                    <a:p>
                      <a:pPr algn="ctr"/>
                      <a:r>
                        <a:rPr lang="en-US" dirty="0" smtClean="0"/>
                        <a:t>Max 2</a:t>
                      </a:r>
                      <a:r>
                        <a:rPr lang="en-US" baseline="30000" dirty="0" smtClean="0"/>
                        <a:t>nd</a:t>
                      </a:r>
                      <a:r>
                        <a:rPr lang="en-US" dirty="0" smtClean="0"/>
                        <a:t> PM</a:t>
                      </a:r>
                      <a:endParaRPr lang="en-IN" dirty="0"/>
                    </a:p>
                  </a:txBody>
                  <a:tcPr/>
                </a:tc>
              </a:tr>
              <a:tr h="314327">
                <a:tc>
                  <a:txBody>
                    <a:bodyPr/>
                    <a:lstStyle/>
                    <a:p>
                      <a:pPr algn="ctr"/>
                      <a:r>
                        <a:rPr lang="en-US" dirty="0" smtClean="0"/>
                        <a:t>Canine</a:t>
                      </a:r>
                      <a:endParaRPr lang="en-IN" dirty="0"/>
                    </a:p>
                  </a:txBody>
                  <a:tcPr/>
                </a:tc>
                <a:tc>
                  <a:txBody>
                    <a:bodyPr/>
                    <a:lstStyle/>
                    <a:p>
                      <a:pPr algn="ctr"/>
                      <a:r>
                        <a:rPr lang="en-US" dirty="0" smtClean="0"/>
                        <a:t>9-10</a:t>
                      </a:r>
                      <a:endParaRPr lang="en-IN" dirty="0"/>
                    </a:p>
                  </a:txBody>
                  <a:tcPr/>
                </a:tc>
                <a:tc>
                  <a:txBody>
                    <a:bodyPr/>
                    <a:lstStyle/>
                    <a:p>
                      <a:pPr algn="ctr"/>
                      <a:r>
                        <a:rPr lang="en-US" dirty="0" smtClean="0"/>
                        <a:t>Man</a:t>
                      </a:r>
                      <a:r>
                        <a:rPr lang="en-US" baseline="0" dirty="0" smtClean="0"/>
                        <a:t> 2</a:t>
                      </a:r>
                      <a:r>
                        <a:rPr lang="en-US" baseline="30000" dirty="0" smtClean="0"/>
                        <a:t>nd</a:t>
                      </a:r>
                      <a:r>
                        <a:rPr lang="en-US" baseline="0" dirty="0" smtClean="0"/>
                        <a:t> PM</a:t>
                      </a:r>
                      <a:endParaRPr lang="en-IN" dirty="0"/>
                    </a:p>
                  </a:txBody>
                  <a:tcPr/>
                </a:tc>
              </a:tr>
              <a:tr h="314327">
                <a:tc>
                  <a:txBody>
                    <a:bodyPr/>
                    <a:lstStyle/>
                    <a:p>
                      <a:pPr algn="ctr"/>
                      <a:r>
                        <a:rPr lang="en-US" dirty="0" smtClean="0"/>
                        <a:t>1</a:t>
                      </a:r>
                      <a:r>
                        <a:rPr lang="en-US" baseline="30000" dirty="0" smtClean="0"/>
                        <a:t>st</a:t>
                      </a:r>
                      <a:r>
                        <a:rPr lang="en-US" dirty="0" smtClean="0"/>
                        <a:t> PM</a:t>
                      </a:r>
                      <a:endParaRPr lang="en-IN" dirty="0"/>
                    </a:p>
                  </a:txBody>
                  <a:tcPr/>
                </a:tc>
                <a:tc>
                  <a:txBody>
                    <a:bodyPr/>
                    <a:lstStyle/>
                    <a:p>
                      <a:pPr algn="ctr"/>
                      <a:r>
                        <a:rPr lang="en-US" dirty="0" smtClean="0"/>
                        <a:t>10-12</a:t>
                      </a:r>
                      <a:endParaRPr lang="en-IN" dirty="0"/>
                    </a:p>
                  </a:txBody>
                  <a:tcPr/>
                </a:tc>
                <a:tc>
                  <a:txBody>
                    <a:bodyPr/>
                    <a:lstStyle/>
                    <a:p>
                      <a:pPr algn="ctr"/>
                      <a:r>
                        <a:rPr lang="en-US" dirty="0" smtClean="0"/>
                        <a:t>Max C</a:t>
                      </a:r>
                      <a:endParaRPr lang="en-IN" dirty="0"/>
                    </a:p>
                  </a:txBody>
                  <a:tcPr/>
                </a:tc>
              </a:tr>
              <a:tr h="314327">
                <a:tc>
                  <a:txBody>
                    <a:bodyPr/>
                    <a:lstStyle/>
                    <a:p>
                      <a:pPr algn="ctr"/>
                      <a:r>
                        <a:rPr lang="en-US" dirty="0" smtClean="0"/>
                        <a:t>2</a:t>
                      </a:r>
                      <a:r>
                        <a:rPr lang="en-US" baseline="30000" dirty="0" smtClean="0"/>
                        <a:t>nd</a:t>
                      </a:r>
                      <a:r>
                        <a:rPr lang="en-US" dirty="0" smtClean="0"/>
                        <a:t> PM</a:t>
                      </a:r>
                      <a:endParaRPr lang="en-IN" dirty="0"/>
                    </a:p>
                  </a:txBody>
                  <a:tcPr/>
                </a:tc>
                <a:tc>
                  <a:txBody>
                    <a:bodyPr/>
                    <a:lstStyle/>
                    <a:p>
                      <a:pPr algn="ctr"/>
                      <a:r>
                        <a:rPr lang="en-US" dirty="0" smtClean="0"/>
                        <a:t>11-12</a:t>
                      </a:r>
                      <a:endParaRPr lang="en-IN" dirty="0"/>
                    </a:p>
                  </a:txBody>
                  <a:tcPr/>
                </a:tc>
                <a:tc>
                  <a:txBody>
                    <a:bodyPr/>
                    <a:lstStyle/>
                    <a:p>
                      <a:pPr algn="ctr"/>
                      <a:r>
                        <a:rPr lang="en-US" dirty="0" smtClean="0"/>
                        <a:t>Man 2</a:t>
                      </a:r>
                      <a:r>
                        <a:rPr lang="en-US" baseline="30000" dirty="0" smtClean="0"/>
                        <a:t>nd</a:t>
                      </a:r>
                      <a:r>
                        <a:rPr lang="en-US" dirty="0" smtClean="0"/>
                        <a:t> M</a:t>
                      </a:r>
                      <a:endParaRPr lang="en-IN" dirty="0"/>
                    </a:p>
                  </a:txBody>
                  <a:tcPr/>
                </a:tc>
              </a:tr>
              <a:tr h="314327">
                <a:tc>
                  <a:txBody>
                    <a:bodyPr/>
                    <a:lstStyle/>
                    <a:p>
                      <a:pPr algn="ctr"/>
                      <a:r>
                        <a:rPr lang="en-US" dirty="0" smtClean="0"/>
                        <a:t>1</a:t>
                      </a:r>
                      <a:r>
                        <a:rPr lang="en-US" baseline="30000" dirty="0" smtClean="0"/>
                        <a:t>st</a:t>
                      </a:r>
                      <a:r>
                        <a:rPr lang="en-US" dirty="0" smtClean="0"/>
                        <a:t> M</a:t>
                      </a:r>
                      <a:endParaRPr lang="en-IN" dirty="0"/>
                    </a:p>
                  </a:txBody>
                  <a:tcPr/>
                </a:tc>
                <a:tc>
                  <a:txBody>
                    <a:bodyPr/>
                    <a:lstStyle/>
                    <a:p>
                      <a:pPr algn="ctr"/>
                      <a:r>
                        <a:rPr lang="en-US" dirty="0" smtClean="0"/>
                        <a:t>6-7</a:t>
                      </a:r>
                      <a:endParaRPr lang="en-IN" dirty="0"/>
                    </a:p>
                  </a:txBody>
                  <a:tcPr/>
                </a:tc>
                <a:tc>
                  <a:txBody>
                    <a:bodyPr/>
                    <a:lstStyle/>
                    <a:p>
                      <a:pPr algn="ctr"/>
                      <a:r>
                        <a:rPr lang="en-US" dirty="0" smtClean="0"/>
                        <a:t>Max 2</a:t>
                      </a:r>
                      <a:r>
                        <a:rPr lang="en-US" baseline="30000" dirty="0" smtClean="0"/>
                        <a:t>nd</a:t>
                      </a:r>
                      <a:r>
                        <a:rPr lang="en-US" dirty="0" smtClean="0"/>
                        <a:t> M</a:t>
                      </a:r>
                      <a:endParaRPr lang="en-IN" dirty="0"/>
                    </a:p>
                  </a:txBody>
                  <a:tcPr/>
                </a:tc>
              </a:tr>
              <a:tr h="314327">
                <a:tc>
                  <a:txBody>
                    <a:bodyPr/>
                    <a:lstStyle/>
                    <a:p>
                      <a:pPr algn="ctr"/>
                      <a:r>
                        <a:rPr lang="en-US" dirty="0" smtClean="0"/>
                        <a:t>2</a:t>
                      </a:r>
                      <a:r>
                        <a:rPr lang="en-US" baseline="30000" dirty="0" smtClean="0"/>
                        <a:t>nd</a:t>
                      </a:r>
                      <a:r>
                        <a:rPr lang="en-US" baseline="0" dirty="0" smtClean="0"/>
                        <a:t> M</a:t>
                      </a:r>
                      <a:endParaRPr lang="en-IN" dirty="0"/>
                    </a:p>
                  </a:txBody>
                  <a:tcPr/>
                </a:tc>
                <a:tc>
                  <a:txBody>
                    <a:bodyPr/>
                    <a:lstStyle/>
                    <a:p>
                      <a:pPr algn="ctr"/>
                      <a:r>
                        <a:rPr lang="en-US" dirty="0" smtClean="0"/>
                        <a:t>11-13</a:t>
                      </a:r>
                      <a:endParaRPr lang="en-IN" dirty="0"/>
                    </a:p>
                  </a:txBody>
                  <a:tcPr/>
                </a:tc>
                <a:tc>
                  <a:txBody>
                    <a:bodyPr/>
                    <a:lstStyle/>
                    <a:p>
                      <a:pPr algn="ctr"/>
                      <a:endParaRPr lang="en-IN"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 </a:t>
            </a:r>
            <a:endParaRPr lang="en-IN" dirty="0"/>
          </a:p>
        </p:txBody>
      </p:sp>
      <p:sp>
        <p:nvSpPr>
          <p:cNvPr id="3" name="Content Placeholder 2"/>
          <p:cNvSpPr>
            <a:spLocks noGrp="1"/>
          </p:cNvSpPr>
          <p:nvPr>
            <p:ph idx="1"/>
          </p:nvPr>
        </p:nvSpPr>
        <p:spPr/>
        <p:txBody>
          <a:bodyPr>
            <a:normAutofit/>
          </a:bodyPr>
          <a:lstStyle/>
          <a:p>
            <a:pPr fontAlgn="base"/>
            <a:r>
              <a:rPr lang="en-US" b="1" dirty="0" smtClean="0"/>
              <a:t>Definition of eruption</a:t>
            </a:r>
          </a:p>
          <a:p>
            <a:r>
              <a:rPr lang="en-US" b="1" dirty="0" smtClean="0"/>
              <a:t>Pattern of tooth movement</a:t>
            </a:r>
          </a:p>
          <a:p>
            <a:pPr fontAlgn="t"/>
            <a:r>
              <a:rPr lang="en-US" b="1" dirty="0" smtClean="0"/>
              <a:t>Histological changes</a:t>
            </a:r>
          </a:p>
          <a:p>
            <a:r>
              <a:rPr lang="en-US" b="1" dirty="0" smtClean="0"/>
              <a:t>Theories of eruption</a:t>
            </a:r>
          </a:p>
          <a:p>
            <a:pPr fontAlgn="t"/>
            <a:r>
              <a:rPr lang="en-US" b="1" dirty="0" smtClean="0"/>
              <a:t>Sequence of eruption</a:t>
            </a:r>
          </a:p>
          <a:p>
            <a:r>
              <a:rPr lang="en-US" b="1" dirty="0" smtClean="0"/>
              <a:t>Clinical implications</a:t>
            </a:r>
            <a:endParaRPr lang="en-IN" dirty="0" smtClean="0"/>
          </a:p>
          <a:p>
            <a:pPr fontAlgn="base"/>
            <a:endParaRPr lang="en-IN" b="1" dirty="0" smtClean="0"/>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5400"/>
          </a:p>
        </p:txBody>
      </p:sp>
      <p:sp>
        <p:nvSpPr>
          <p:cNvPr id="4" name="Title 1"/>
          <p:cNvSpPr txBox="1">
            <a:spLocks/>
          </p:cNvSpPr>
          <p:nvPr/>
        </p:nvSpPr>
        <p:spPr>
          <a:xfrm>
            <a:off x="457200" y="142852"/>
            <a:ext cx="8229600" cy="1143000"/>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mj-lt"/>
                <a:ea typeface="+mj-ea"/>
                <a:cs typeface="+mj-cs"/>
              </a:rPr>
              <a:t>Sequence of eruption</a:t>
            </a:r>
            <a:endParaRPr kumimoji="0" lang="en-IN" sz="5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Content Placeholder 2"/>
          <p:cNvSpPr txBox="1">
            <a:spLocks/>
          </p:cNvSpPr>
          <p:nvPr/>
        </p:nvSpPr>
        <p:spPr>
          <a:xfrm>
            <a:off x="457200" y="1571612"/>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t> </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6</a:t>
            </a:r>
            <a:r>
              <a:rPr kumimoji="0" lang="en-US" sz="4000" b="0" i="0" u="none" strike="noStrike" kern="1200" cap="none" spc="0" normalizeH="0" baseline="0" noProof="0" dirty="0" smtClean="0">
                <a:ln>
                  <a:noFill/>
                </a:ln>
                <a:solidFill>
                  <a:schemeClr val="tx1"/>
                </a:solidFill>
                <a:effectLst/>
                <a:uLnTx/>
                <a:uFillTx/>
                <a:latin typeface="+mn-lt"/>
                <a:ea typeface="+mn-ea"/>
                <a:cs typeface="+mn-cs"/>
              </a:rPr>
              <a:t>     1   2      4  </a:t>
            </a:r>
            <a:r>
              <a:rPr kumimoji="0" lang="en-US" sz="4000" b="0" i="0" u="none" strike="noStrike" kern="1200" cap="none" spc="0" normalizeH="0" noProof="0" dirty="0" smtClean="0">
                <a:ln>
                  <a:noFill/>
                </a:ln>
                <a:solidFill>
                  <a:schemeClr val="tx1"/>
                </a:solidFill>
                <a:effectLst/>
                <a:uLnTx/>
                <a:uFillTx/>
                <a:latin typeface="+mn-lt"/>
                <a:ea typeface="+mn-ea"/>
                <a:cs typeface="+mn-cs"/>
              </a:rPr>
              <a:t> </a:t>
            </a:r>
            <a:r>
              <a:rPr kumimoji="0" lang="en-US" sz="4000" b="0" i="0" u="none" strike="noStrike" kern="1200" cap="none" spc="0" normalizeH="0" baseline="0" noProof="0" dirty="0" smtClean="0">
                <a:ln>
                  <a:noFill/>
                </a:ln>
                <a:solidFill>
                  <a:schemeClr val="tx1"/>
                </a:solidFill>
                <a:effectLst/>
                <a:uLnTx/>
                <a:uFillTx/>
                <a:latin typeface="+mn-lt"/>
                <a:ea typeface="+mn-ea"/>
                <a:cs typeface="+mn-cs"/>
              </a:rPr>
              <a:t>5     </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3 </a:t>
            </a:r>
            <a:r>
              <a:rPr kumimoji="0" lang="en-US" sz="4000" b="0" i="0" u="none" strike="noStrike" kern="1200" cap="none" spc="0" normalizeH="0" baseline="0" noProof="0" dirty="0" smtClean="0">
                <a:ln>
                  <a:noFill/>
                </a:ln>
                <a:solidFill>
                  <a:schemeClr val="tx1"/>
                </a:solidFill>
                <a:effectLst/>
                <a:uLnTx/>
                <a:uFillTx/>
                <a:latin typeface="+mn-lt"/>
                <a:ea typeface="+mn-ea"/>
                <a:cs typeface="+mn-cs"/>
              </a:rPr>
              <a:t>        7     8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6</a:t>
            </a:r>
            <a:r>
              <a:rPr kumimoji="0" lang="en-US" sz="4000" b="0" i="0" u="none" strike="noStrike" kern="1200" cap="none" spc="0" normalizeH="0" baseline="0" noProof="0" dirty="0" smtClean="0">
                <a:ln>
                  <a:noFill/>
                </a:ln>
                <a:solidFill>
                  <a:schemeClr val="tx1"/>
                </a:solidFill>
                <a:effectLst/>
                <a:uLnTx/>
                <a:uFillTx/>
                <a:latin typeface="+mn-lt"/>
                <a:ea typeface="+mn-ea"/>
                <a:cs typeface="+mn-cs"/>
              </a:rPr>
              <a:t>1   2      3        4     5    7          8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Straight Connector 8"/>
          <p:cNvCxnSpPr/>
          <p:nvPr/>
        </p:nvCxnSpPr>
        <p:spPr>
          <a:xfrm>
            <a:off x="285720" y="3571876"/>
            <a:ext cx="8501122" cy="1588"/>
          </a:xfrm>
          <a:prstGeom prst="line">
            <a:avLst/>
          </a:prstGeom>
        </p:spPr>
        <p:style>
          <a:lnRef idx="3">
            <a:schemeClr val="dk1"/>
          </a:lnRef>
          <a:fillRef idx="0">
            <a:schemeClr val="dk1"/>
          </a:fillRef>
          <a:effectRef idx="2">
            <a:schemeClr val="dk1"/>
          </a:effectRef>
          <a:fontRef idx="minor">
            <a:schemeClr val="tx1"/>
          </a:fontRef>
        </p:style>
      </p:cxnSp>
      <p:sp>
        <p:nvSpPr>
          <p:cNvPr id="11" name="Curved Down Arrow 10"/>
          <p:cNvSpPr/>
          <p:nvPr/>
        </p:nvSpPr>
        <p:spPr>
          <a:xfrm flipH="1">
            <a:off x="500034" y="1857364"/>
            <a:ext cx="4857784" cy="9286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
        <p:nvSpPr>
          <p:cNvPr id="14" name="TextBox 13"/>
          <p:cNvSpPr txBox="1"/>
          <p:nvPr/>
        </p:nvSpPr>
        <p:spPr>
          <a:xfrm>
            <a:off x="6128935" y="1571612"/>
            <a:ext cx="2657907" cy="1323439"/>
          </a:xfrm>
          <a:prstGeom prst="rect">
            <a:avLst/>
          </a:prstGeom>
          <a:noFill/>
        </p:spPr>
        <p:txBody>
          <a:bodyPr wrap="none" rtlCol="0">
            <a:spAutoFit/>
          </a:bodyPr>
          <a:lstStyle/>
          <a:p>
            <a:pPr lvl="0"/>
            <a:r>
              <a:rPr lang="en-US" sz="4000" b="1" dirty="0" smtClean="0"/>
              <a:t>Permanent </a:t>
            </a:r>
          </a:p>
          <a:p>
            <a:endParaRPr lang="en-IN" sz="4000" b="1" dirty="0"/>
          </a:p>
        </p:txBody>
      </p:sp>
      <p:sp>
        <p:nvSpPr>
          <p:cNvPr id="18" name="Curved Down Arrow 17"/>
          <p:cNvSpPr/>
          <p:nvPr/>
        </p:nvSpPr>
        <p:spPr>
          <a:xfrm flipH="1">
            <a:off x="2571736" y="2214554"/>
            <a:ext cx="2071702" cy="7239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
        <p:nvSpPr>
          <p:cNvPr id="19" name="Curved Down Arrow 18"/>
          <p:cNvSpPr/>
          <p:nvPr/>
        </p:nvSpPr>
        <p:spPr>
          <a:xfrm flipH="1" flipV="1">
            <a:off x="500034" y="4214818"/>
            <a:ext cx="4572032" cy="13573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descr="http://www.peppesdental.com/images/tooth%20eruption%20sequence%20Child%20Dentistry.bmp"/>
          <p:cNvPicPr>
            <a:picLocks noChangeAspect="1" noChangeArrowheads="1"/>
          </p:cNvPicPr>
          <p:nvPr/>
        </p:nvPicPr>
        <p:blipFill>
          <a:blip r:embed="rId2"/>
          <a:srcRect/>
          <a:stretch>
            <a:fillRect/>
          </a:stretch>
        </p:blipFill>
        <p:spPr bwMode="auto">
          <a:xfrm>
            <a:off x="63500" y="65405"/>
            <a:ext cx="8937656" cy="679261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solidFill>
                  <a:schemeClr val="bg1"/>
                </a:solidFill>
              </a:rPr>
              <a:t>Natal &amp; Neonatal teeth</a:t>
            </a:r>
            <a:endParaRPr lang="en-IN" dirty="0">
              <a:solidFill>
                <a:schemeClr val="bg1"/>
              </a:solidFill>
            </a:endParaRPr>
          </a:p>
        </p:txBody>
      </p:sp>
      <p:sp>
        <p:nvSpPr>
          <p:cNvPr id="3" name="Content Placeholder 2"/>
          <p:cNvSpPr>
            <a:spLocks noGrp="1"/>
          </p:cNvSpPr>
          <p:nvPr>
            <p:ph idx="1"/>
          </p:nvPr>
        </p:nvSpPr>
        <p:spPr>
          <a:xfrm>
            <a:off x="457200" y="1600200"/>
            <a:ext cx="7615262" cy="4525963"/>
          </a:xfrm>
        </p:spPr>
        <p:txBody>
          <a:bodyPr>
            <a:normAutofit fontScale="85000" lnSpcReduction="10000"/>
          </a:bodyPr>
          <a:lstStyle/>
          <a:p>
            <a:r>
              <a:rPr lang="en-US" b="1" dirty="0" smtClean="0"/>
              <a:t>Also called </a:t>
            </a:r>
            <a:r>
              <a:rPr lang="en-US" b="1" dirty="0" err="1" smtClean="0"/>
              <a:t>Foetal</a:t>
            </a:r>
            <a:r>
              <a:rPr lang="en-US" b="1" dirty="0" smtClean="0"/>
              <a:t> / Congenital teeth</a:t>
            </a:r>
            <a:endParaRPr lang="en-IN" b="1" dirty="0" smtClean="0"/>
          </a:p>
          <a:p>
            <a:endParaRPr lang="en-IN" b="1" dirty="0" smtClean="0"/>
          </a:p>
          <a:p>
            <a:r>
              <a:rPr lang="en-IN" b="1" dirty="0" smtClean="0"/>
              <a:t>Natal teeth</a:t>
            </a:r>
            <a:r>
              <a:rPr lang="en-IN" dirty="0" smtClean="0"/>
              <a:t> are teeth that are present at birth. </a:t>
            </a:r>
          </a:p>
          <a:p>
            <a:endParaRPr lang="en-IN" b="1" dirty="0" smtClean="0"/>
          </a:p>
          <a:p>
            <a:r>
              <a:rPr lang="en-IN" b="1" dirty="0" smtClean="0"/>
              <a:t>Neonatal teeth </a:t>
            </a:r>
            <a:r>
              <a:rPr lang="en-IN" dirty="0" smtClean="0"/>
              <a:t>are teeth that emerge through the </a:t>
            </a:r>
            <a:r>
              <a:rPr lang="en-IN" dirty="0" err="1" smtClean="0"/>
              <a:t>gingiva</a:t>
            </a:r>
            <a:r>
              <a:rPr lang="en-IN" dirty="0" smtClean="0"/>
              <a:t> during the first month of life.</a:t>
            </a:r>
          </a:p>
          <a:p>
            <a:endParaRPr lang="en-IN" dirty="0" smtClean="0"/>
          </a:p>
          <a:p>
            <a:r>
              <a:rPr lang="en-IN" dirty="0" smtClean="0"/>
              <a:t>The incidence of neonatal teeth varies considerably, between 1:700 - 1:30,000</a:t>
            </a:r>
          </a:p>
          <a:p>
            <a:endParaRPr lang="en-US" dirty="0" smtClean="0"/>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72560" cy="1143000"/>
          </a:xfrm>
          <a:solidFill>
            <a:schemeClr val="accent6">
              <a:lumMod val="20000"/>
              <a:lumOff val="80000"/>
            </a:schemeClr>
          </a:solidFill>
        </p:spPr>
        <p:txBody>
          <a:bodyPr>
            <a:noAutofit/>
          </a:bodyPr>
          <a:lstStyle/>
          <a:p>
            <a:pPr lvl="0">
              <a:defRPr/>
            </a:pPr>
            <a:r>
              <a:rPr lang="en-US" sz="3600" dirty="0" smtClean="0">
                <a:solidFill>
                  <a:schemeClr val="accent1">
                    <a:satMod val="150000"/>
                  </a:schemeClr>
                </a:solidFill>
              </a:rPr>
              <a:t/>
            </a:r>
            <a:br>
              <a:rPr lang="en-US" sz="3600" dirty="0" smtClean="0">
                <a:solidFill>
                  <a:schemeClr val="accent1">
                    <a:satMod val="150000"/>
                  </a:schemeClr>
                </a:solidFill>
              </a:rPr>
            </a:br>
            <a:r>
              <a:rPr lang="en-US" sz="3600" dirty="0" smtClean="0">
                <a:solidFill>
                  <a:schemeClr val="accent1">
                    <a:satMod val="150000"/>
                  </a:schemeClr>
                </a:solidFill>
              </a:rPr>
              <a:t>85% are the deciduous </a:t>
            </a:r>
            <a:r>
              <a:rPr lang="en-US" sz="3600" dirty="0" err="1" smtClean="0">
                <a:solidFill>
                  <a:schemeClr val="accent1">
                    <a:satMod val="150000"/>
                  </a:schemeClr>
                </a:solidFill>
              </a:rPr>
              <a:t>mandibular</a:t>
            </a:r>
            <a:r>
              <a:rPr lang="en-US" sz="3600" dirty="0" smtClean="0">
                <a:solidFill>
                  <a:schemeClr val="accent1">
                    <a:satMod val="150000"/>
                  </a:schemeClr>
                </a:solidFill>
              </a:rPr>
              <a:t> incisors</a:t>
            </a:r>
            <a:br>
              <a:rPr lang="en-US" sz="3600" dirty="0" smtClean="0">
                <a:solidFill>
                  <a:schemeClr val="accent1">
                    <a:satMod val="150000"/>
                  </a:schemeClr>
                </a:solidFill>
              </a:rPr>
            </a:br>
            <a:endParaRPr lang="en-IN" sz="3600" dirty="0"/>
          </a:p>
        </p:txBody>
      </p:sp>
      <p:sp>
        <p:nvSpPr>
          <p:cNvPr id="4" name="Title 3"/>
          <p:cNvSpPr txBox="1">
            <a:spLocks/>
          </p:cNvSpPr>
          <p:nvPr/>
        </p:nvSpPr>
        <p:spPr>
          <a:xfrm>
            <a:off x="285720" y="677740"/>
            <a:ext cx="8715436" cy="125106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5" name="Content Placeholder 6" descr="natal4.jpg"/>
          <p:cNvPicPr>
            <a:picLocks noChangeAspect="1"/>
          </p:cNvPicPr>
          <p:nvPr/>
        </p:nvPicPr>
        <p:blipFill>
          <a:blip r:embed="rId2"/>
          <a:srcRect/>
          <a:stretch>
            <a:fillRect/>
          </a:stretch>
        </p:blipFill>
        <p:spPr>
          <a:xfrm>
            <a:off x="457200" y="1724037"/>
            <a:ext cx="4038600" cy="3348037"/>
          </a:xfrm>
          <a:prstGeom prst="rect">
            <a:avLst/>
          </a:prstGeom>
        </p:spPr>
      </p:pic>
      <p:pic>
        <p:nvPicPr>
          <p:cNvPr id="6" name="Content Placeholder 7" descr="natalteeth3.jpg"/>
          <p:cNvPicPr>
            <a:picLocks noChangeAspect="1"/>
          </p:cNvPicPr>
          <p:nvPr/>
        </p:nvPicPr>
        <p:blipFill>
          <a:blip r:embed="rId3"/>
          <a:srcRect/>
          <a:stretch>
            <a:fillRect/>
          </a:stretch>
        </p:blipFill>
        <p:spPr>
          <a:xfrm>
            <a:off x="4648200" y="1749437"/>
            <a:ext cx="4038600" cy="3297237"/>
          </a:xfrm>
          <a:prstGeom prst="rect">
            <a:avLst/>
          </a:prstGeom>
        </p:spPr>
      </p:pic>
      <p:sp>
        <p:nvSpPr>
          <p:cNvPr id="7" name="Rectangle 6"/>
          <p:cNvSpPr/>
          <p:nvPr/>
        </p:nvSpPr>
        <p:spPr>
          <a:xfrm>
            <a:off x="2286000" y="5211561"/>
            <a:ext cx="4572000" cy="954107"/>
          </a:xfrm>
          <a:prstGeom prst="rect">
            <a:avLst/>
          </a:prstGeom>
        </p:spPr>
        <p:txBody>
          <a:bodyPr>
            <a:spAutoFit/>
          </a:bodyPr>
          <a:lstStyle/>
          <a:p>
            <a:r>
              <a:rPr lang="en-US" sz="2800" dirty="0" smtClean="0"/>
              <a:t>Natal &gt; Neonatal teeth ( 3:1 )</a:t>
            </a:r>
          </a:p>
          <a:p>
            <a:r>
              <a:rPr lang="en-US" sz="2800" dirty="0" smtClean="0"/>
              <a:t>Females &gt; males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Summary/take </a:t>
            </a:r>
            <a:r>
              <a:rPr lang="en-US" smtClean="0"/>
              <a:t>home message </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Tooth eruption</a:t>
            </a:r>
            <a:r>
              <a:rPr lang="en-US" dirty="0" smtClean="0"/>
              <a:t> is a process in tooth development in which the teeth enter the mouth and become visible. It is currently believed that the periodontal ligament plays an important role in tooth eruption. Although tooth eruption occurs at different times for different people, a general eruption timeline exists.</a:t>
            </a:r>
          </a:p>
          <a:p>
            <a:r>
              <a:rPr lang="en-US" dirty="0" smtClean="0"/>
              <a:t>Although researchers agree that tooth eruption is a complex process, there is little agreement on the identity of the mechanism that controls eruption. There have been many theories over time. Inherent in most of the theories outlined above is the idea that a force is generated in the periodontal ligament beneath </a:t>
            </a:r>
            <a:r>
              <a:rPr lang="en-US" dirty="0" err="1" smtClean="0"/>
              <a:t>unerupted</a:t>
            </a:r>
            <a:r>
              <a:rPr lang="en-US" dirty="0" smtClean="0"/>
              <a:t> teeth, and that this force physically drives teeth out through the bone. This idea may have been superseded by a further recent theory.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457200" y="274638"/>
            <a:ext cx="8229600" cy="11430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mj-cs"/>
              </a:rPr>
              <a:t>References</a:t>
            </a:r>
            <a:endParaRPr kumimoji="0" lang="en-US" sz="4200" b="0" i="0" u="none" strike="noStrike" kern="1200" cap="none" spc="-100" normalizeH="0" baseline="0" noProof="0" dirty="0">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mj-cs"/>
            </a:endParaRPr>
          </a:p>
        </p:txBody>
      </p:sp>
      <p:sp>
        <p:nvSpPr>
          <p:cNvPr id="5" name="Content Placeholder 2"/>
          <p:cNvSpPr txBox="1">
            <a:spLocks/>
          </p:cNvSpPr>
          <p:nvPr/>
        </p:nvSpPr>
        <p:spPr>
          <a:xfrm>
            <a:off x="457200" y="1600200"/>
            <a:ext cx="8229600" cy="470916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Bhaskar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Orban’s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,Oral Histology and embryology. 11</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edition, Mosby 1998</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Neville BW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Damm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DD ,Allen CM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Bouquot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JE . Oral and maxillofacial pathology , 2</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nd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Edition .Philadelphia W.B. Saunders ;2002</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Richard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Tencate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Oral Histology development ,structure and function . 5</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Edition ,1998</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Carranza F.A., Michael G. Newman . Clinical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periodontology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8,9,10</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edition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609600" y="427038"/>
            <a:ext cx="8229600" cy="1143000"/>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FAQs</a:t>
            </a: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fontScale="92500" lnSpcReduction="1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Define eruption. Mention about various theories of eruption. Write in detail about PDL traction theory</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Phases &amp; sequence of eruption / chronology</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Gubernacular canal &amp; cord</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Natal &amp; neonatal teeth</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Odontoclast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Submerged &amp; impacted tooth</a:t>
            </a: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2332037"/>
            <a:ext cx="8229600" cy="4525963"/>
          </a:xfrm>
        </p:spPr>
        <p:txBody>
          <a:bodyPr>
            <a:normAutofit/>
          </a:bodyPr>
          <a:lstStyle/>
          <a:p>
            <a:pPr algn="ctr">
              <a:buNone/>
            </a:pPr>
            <a:r>
              <a:rPr lang="en-US" sz="11500" dirty="0" smtClean="0"/>
              <a:t>THANKYOU</a:t>
            </a:r>
            <a:endParaRPr lang="en-US" sz="1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84" y="0"/>
            <a:ext cx="9429784" cy="1470025"/>
          </a:xfrm>
          <a:solidFill>
            <a:schemeClr val="accent2"/>
          </a:solidFill>
        </p:spPr>
        <p:txBody>
          <a:bodyPr>
            <a:normAutofit/>
          </a:bodyPr>
          <a:lstStyle/>
          <a:p>
            <a:r>
              <a:rPr lang="en-US" sz="4000" dirty="0" smtClean="0">
                <a:solidFill>
                  <a:schemeClr val="bg1"/>
                </a:solidFill>
              </a:rPr>
              <a:t>Physiologic Tooth Movement : </a:t>
            </a:r>
            <a:r>
              <a:rPr lang="en-US" sz="4000" u="sng" dirty="0" smtClean="0">
                <a:solidFill>
                  <a:schemeClr val="bg1"/>
                </a:solidFill>
              </a:rPr>
              <a:t>ERUPTION</a:t>
            </a:r>
            <a:endParaRPr lang="en-IN" sz="4000" u="sng" dirty="0">
              <a:solidFill>
                <a:schemeClr val="bg1"/>
              </a:solidFill>
            </a:endParaRPr>
          </a:p>
        </p:txBody>
      </p:sp>
      <p:pic>
        <p:nvPicPr>
          <p:cNvPr id="4" name="Picture 3" descr="D:\drsziara\UP 15-9-07\dentistry\text book dental anatomy\Morphology (text book)\Lakars_2yo.jpg"/>
          <p:cNvPicPr>
            <a:picLocks noChangeAspect="1" noChangeArrowheads="1"/>
          </p:cNvPicPr>
          <p:nvPr/>
        </p:nvPicPr>
        <p:blipFill>
          <a:blip r:embed="rId2"/>
          <a:srcRect/>
          <a:stretch>
            <a:fillRect/>
          </a:stretch>
        </p:blipFill>
        <p:spPr bwMode="auto">
          <a:xfrm>
            <a:off x="3428992" y="2053624"/>
            <a:ext cx="5715008" cy="4804375"/>
          </a:xfrm>
          <a:prstGeom prst="rect">
            <a:avLst/>
          </a:prstGeom>
          <a:noFill/>
          <a:ln w="9525">
            <a:noFill/>
            <a:miter lim="800000"/>
            <a:headEnd/>
            <a:tailEnd/>
          </a:ln>
        </p:spPr>
      </p:pic>
      <p:sp>
        <p:nvSpPr>
          <p:cNvPr id="5" name="Rectangle 4"/>
          <p:cNvSpPr/>
          <p:nvPr/>
        </p:nvSpPr>
        <p:spPr>
          <a:xfrm>
            <a:off x="142844" y="1795525"/>
            <a:ext cx="3357586" cy="2062103"/>
          </a:xfrm>
          <a:prstGeom prst="rect">
            <a:avLst/>
          </a:prstGeom>
        </p:spPr>
        <p:txBody>
          <a:bodyPr wrap="square">
            <a:spAutoFit/>
          </a:bodyPr>
          <a:lstStyle/>
          <a:p>
            <a:r>
              <a:rPr lang="en-US" sz="3200" u="sng" dirty="0" smtClean="0"/>
              <a:t>Eruption</a:t>
            </a:r>
            <a:r>
              <a:rPr lang="en-US" sz="3200" dirty="0" smtClean="0"/>
              <a:t> -  </a:t>
            </a:r>
          </a:p>
          <a:p>
            <a:r>
              <a:rPr lang="en-US" sz="3200" dirty="0" smtClean="0"/>
              <a:t>derived from Latin word meaning = </a:t>
            </a:r>
          </a:p>
          <a:p>
            <a:r>
              <a:rPr lang="en-US" sz="3200" dirty="0" smtClean="0"/>
              <a:t>“ to break out ”</a:t>
            </a:r>
            <a:endParaRPr lang="en-IN"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7472386" cy="4525963"/>
          </a:xfrm>
        </p:spPr>
        <p:txBody>
          <a:bodyPr/>
          <a:lstStyle/>
          <a:p>
            <a:pPr>
              <a:buNone/>
            </a:pPr>
            <a:r>
              <a:rPr lang="en-US" b="1" u="sng" dirty="0" smtClean="0"/>
              <a:t>Definition:</a:t>
            </a:r>
          </a:p>
          <a:p>
            <a:endParaRPr lang="en-US" dirty="0" smtClean="0"/>
          </a:p>
          <a:p>
            <a:r>
              <a:rPr lang="en-US" dirty="0"/>
              <a:t>T</a:t>
            </a:r>
            <a:r>
              <a:rPr lang="en-US" dirty="0" smtClean="0"/>
              <a:t>he axial or </a:t>
            </a:r>
            <a:r>
              <a:rPr lang="en-US" dirty="0" err="1" smtClean="0"/>
              <a:t>occlusal</a:t>
            </a:r>
            <a:r>
              <a:rPr lang="en-US" dirty="0" smtClean="0"/>
              <a:t> movement of tooth from its developmental position within the jaw to its functional position in the </a:t>
            </a:r>
            <a:r>
              <a:rPr lang="en-US" dirty="0" err="1" smtClean="0"/>
              <a:t>occlusal</a:t>
            </a:r>
            <a:r>
              <a:rPr lang="en-US" dirty="0" smtClean="0"/>
              <a:t> plane.</a:t>
            </a:r>
            <a:endParaRPr lang="en-IN" dirty="0" smtClean="0"/>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 name="Picture 3" descr="D:\drsziara\UP 15-9-07\dentistry\text book dental anatomy\Morphology (text book)\Lakars_2yo.jpg"/>
          <p:cNvPicPr>
            <a:picLocks noChangeAspect="1" noChangeArrowheads="1"/>
          </p:cNvPicPr>
          <p:nvPr/>
        </p:nvPicPr>
        <p:blipFill>
          <a:blip r:embed="rId2"/>
          <a:srcRect/>
          <a:stretch>
            <a:fillRect/>
          </a:stretch>
        </p:blipFill>
        <p:spPr bwMode="auto">
          <a:xfrm>
            <a:off x="0" y="0"/>
            <a:ext cx="5699603" cy="4791425"/>
          </a:xfrm>
          <a:prstGeom prst="rect">
            <a:avLst/>
          </a:prstGeom>
          <a:noFill/>
          <a:ln w="9525">
            <a:noFill/>
            <a:miter lim="800000"/>
            <a:headEnd/>
            <a:tailEnd/>
          </a:ln>
        </p:spPr>
      </p:pic>
      <p:sp>
        <p:nvSpPr>
          <p:cNvPr id="5" name="TextBox 4"/>
          <p:cNvSpPr txBox="1"/>
          <p:nvPr/>
        </p:nvSpPr>
        <p:spPr>
          <a:xfrm>
            <a:off x="6143636" y="4071942"/>
            <a:ext cx="2425344" cy="369332"/>
          </a:xfrm>
          <a:prstGeom prst="rect">
            <a:avLst/>
          </a:prstGeom>
          <a:noFill/>
        </p:spPr>
        <p:txBody>
          <a:bodyPr wrap="none" rtlCol="0">
            <a:spAutoFit/>
          </a:bodyPr>
          <a:lstStyle/>
          <a:p>
            <a:r>
              <a:rPr lang="en-US" dirty="0" smtClean="0"/>
              <a:t>Developmental position</a:t>
            </a:r>
            <a:endParaRPr lang="en-IN" dirty="0"/>
          </a:p>
        </p:txBody>
      </p:sp>
      <p:sp>
        <p:nvSpPr>
          <p:cNvPr id="6" name="TextBox 5"/>
          <p:cNvSpPr txBox="1"/>
          <p:nvPr/>
        </p:nvSpPr>
        <p:spPr>
          <a:xfrm>
            <a:off x="6143636" y="2071678"/>
            <a:ext cx="1981633" cy="646331"/>
          </a:xfrm>
          <a:prstGeom prst="rect">
            <a:avLst/>
          </a:prstGeom>
          <a:noFill/>
        </p:spPr>
        <p:txBody>
          <a:bodyPr wrap="none" rtlCol="0">
            <a:spAutoFit/>
          </a:bodyPr>
          <a:lstStyle/>
          <a:p>
            <a:r>
              <a:rPr lang="en-US" dirty="0" smtClean="0"/>
              <a:t>Functional position</a:t>
            </a:r>
          </a:p>
          <a:p>
            <a:r>
              <a:rPr lang="en-US" dirty="0" smtClean="0"/>
              <a:t>   (</a:t>
            </a:r>
            <a:r>
              <a:rPr lang="en-US" dirty="0" err="1" smtClean="0"/>
              <a:t>occlusal</a:t>
            </a:r>
            <a:r>
              <a:rPr lang="en-US" dirty="0" smtClean="0"/>
              <a:t> plane)</a:t>
            </a:r>
            <a:endParaRPr lang="en-IN" dirty="0"/>
          </a:p>
        </p:txBody>
      </p:sp>
      <p:cxnSp>
        <p:nvCxnSpPr>
          <p:cNvPr id="8" name="Straight Arrow Connector 7"/>
          <p:cNvCxnSpPr/>
          <p:nvPr/>
        </p:nvCxnSpPr>
        <p:spPr>
          <a:xfrm>
            <a:off x="4572000" y="4286256"/>
            <a:ext cx="150019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4786314" y="2284404"/>
            <a:ext cx="121444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5400000" flipH="1" flipV="1">
            <a:off x="6241525" y="3403343"/>
            <a:ext cx="137744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286512" y="3143248"/>
            <a:ext cx="1969835" cy="369332"/>
          </a:xfrm>
          <a:prstGeom prst="rect">
            <a:avLst/>
          </a:prstGeom>
          <a:noFill/>
        </p:spPr>
        <p:txBody>
          <a:bodyPr wrap="none" rtlCol="0">
            <a:spAutoFit/>
          </a:bodyPr>
          <a:lstStyle/>
          <a:p>
            <a:r>
              <a:rPr lang="en-US" dirty="0" smtClean="0"/>
              <a:t>Axial      movement</a:t>
            </a:r>
            <a:endParaRPr lang="en-IN" dirty="0"/>
          </a:p>
        </p:txBody>
      </p:sp>
      <p:sp>
        <p:nvSpPr>
          <p:cNvPr id="11" name="Oval 10"/>
          <p:cNvSpPr/>
          <p:nvPr/>
        </p:nvSpPr>
        <p:spPr>
          <a:xfrm>
            <a:off x="3857620" y="3714752"/>
            <a:ext cx="857256"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descr="D:\drsziara\UP 15-9-07\dentistry\text book dental anatomy\Morphology (text book)\Lakars_2yo.jpg"/>
          <p:cNvPicPr>
            <a:picLocks noChangeAspect="1" noChangeArrowheads="1"/>
          </p:cNvPicPr>
          <p:nvPr/>
        </p:nvPicPr>
        <p:blipFill>
          <a:blip r:embed="rId2"/>
          <a:srcRect/>
          <a:stretch>
            <a:fillRect/>
          </a:stretch>
        </p:blipFill>
        <p:spPr bwMode="auto">
          <a:xfrm>
            <a:off x="6572264" y="4696046"/>
            <a:ext cx="2571736" cy="2161954"/>
          </a:xfrm>
          <a:prstGeom prst="rect">
            <a:avLst/>
          </a:prstGeom>
          <a:noFill/>
          <a:ln w="9525">
            <a:noFill/>
            <a:miter lim="800000"/>
            <a:headEnd/>
            <a:tailEnd/>
          </a:ln>
        </p:spPr>
      </p:pic>
      <p:sp>
        <p:nvSpPr>
          <p:cNvPr id="14" name="Arc 13"/>
          <p:cNvSpPr/>
          <p:nvPr/>
        </p:nvSpPr>
        <p:spPr>
          <a:xfrm rot="208032" flipV="1">
            <a:off x="5670422" y="5500702"/>
            <a:ext cx="3467806" cy="277104"/>
          </a:xfrm>
          <a:prstGeom prst="arc">
            <a:avLst/>
          </a:prstGeom>
          <a:ln w="5715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IN"/>
          </a:p>
        </p:txBody>
      </p:sp>
      <p:sp>
        <p:nvSpPr>
          <p:cNvPr id="15" name="Rectangle 14"/>
          <p:cNvSpPr/>
          <p:nvPr/>
        </p:nvSpPr>
        <p:spPr>
          <a:xfrm>
            <a:off x="5000628" y="5643578"/>
            <a:ext cx="1699504" cy="369332"/>
          </a:xfrm>
          <a:prstGeom prst="rect">
            <a:avLst/>
          </a:prstGeom>
        </p:spPr>
        <p:txBody>
          <a:bodyPr wrap="none">
            <a:spAutoFit/>
          </a:bodyPr>
          <a:lstStyle/>
          <a:p>
            <a:r>
              <a:rPr lang="en-US" dirty="0" smtClean="0"/>
              <a:t> (</a:t>
            </a:r>
            <a:r>
              <a:rPr lang="en-US" dirty="0" err="1" smtClean="0"/>
              <a:t>occlusal</a:t>
            </a:r>
            <a:r>
              <a:rPr lang="en-US" dirty="0" smtClean="0"/>
              <a:t> plane)</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12"/>
            <a:ext cx="8229600" cy="1143000"/>
          </a:xfrm>
          <a:solidFill>
            <a:schemeClr val="accent2"/>
          </a:solidFill>
        </p:spPr>
        <p:txBody>
          <a:bodyPr>
            <a:normAutofit fontScale="90000"/>
          </a:bodyPr>
          <a:lstStyle/>
          <a:p>
            <a:pPr lvl="0"/>
            <a:r>
              <a:rPr lang="en-US" altLang="zh-TW" dirty="0" smtClean="0">
                <a:solidFill>
                  <a:schemeClr val="bg1"/>
                </a:solidFill>
              </a:rPr>
              <a:t/>
            </a:r>
            <a:br>
              <a:rPr lang="en-US" altLang="zh-TW" dirty="0" smtClean="0">
                <a:solidFill>
                  <a:schemeClr val="bg1"/>
                </a:solidFill>
              </a:rPr>
            </a:br>
            <a:r>
              <a:rPr lang="en-US" altLang="zh-TW" dirty="0" smtClean="0">
                <a:solidFill>
                  <a:schemeClr val="bg1"/>
                </a:solidFill>
              </a:rPr>
              <a:t>Pattern of tooth movement</a:t>
            </a:r>
            <a:r>
              <a:rPr lang="zh-TW" altLang="zh-TW" dirty="0" smtClean="0">
                <a:solidFill>
                  <a:schemeClr val="bg1"/>
                </a:solidFill>
              </a:rPr>
              <a:t/>
            </a:r>
            <a:br>
              <a:rPr lang="zh-TW" altLang="zh-TW" dirty="0" smtClean="0">
                <a:solidFill>
                  <a:schemeClr val="bg1"/>
                </a:solidFill>
              </a:rPr>
            </a:br>
            <a:endParaRPr lang="en-IN" dirty="0"/>
          </a:p>
        </p:txBody>
      </p:sp>
      <p:sp>
        <p:nvSpPr>
          <p:cNvPr id="5" name="Rectangle 3"/>
          <p:cNvSpPr txBox="1">
            <a:spLocks noChangeArrowheads="1"/>
          </p:cNvSpPr>
          <p:nvPr/>
        </p:nvSpPr>
        <p:spPr>
          <a:xfrm>
            <a:off x="612775" y="2290786"/>
            <a:ext cx="8153400" cy="44958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r>
              <a:rPr kumimoji="0" lang="en-US" altLang="zh-TW" sz="3200" b="0" i="0" u="none" strike="noStrike" kern="1200" cap="none" spc="0" normalizeH="0" baseline="0" noProof="0" dirty="0" err="1" smtClean="0">
                <a:ln>
                  <a:noFill/>
                </a:ln>
                <a:solidFill>
                  <a:schemeClr val="tx1"/>
                </a:solidFill>
                <a:effectLst/>
                <a:uLnTx/>
                <a:uFillTx/>
                <a:latin typeface="+mn-lt"/>
                <a:ea typeface="+mn-ea"/>
                <a:cs typeface="+mn-cs"/>
              </a:rPr>
              <a:t>Preeruptive</a:t>
            </a: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 movement</a:t>
            </a: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r>
              <a:rPr lang="en-US" altLang="zh-TW" sz="3200" dirty="0"/>
              <a:t>E</a:t>
            </a:r>
            <a:r>
              <a:rPr kumimoji="0" lang="en-US" altLang="zh-TW" sz="3200" b="0" i="0" u="none" strike="noStrike" kern="1200" cap="none" spc="0" normalizeH="0" baseline="0" noProof="0" dirty="0" err="1" smtClean="0">
                <a:ln>
                  <a:noFill/>
                </a:ln>
                <a:solidFill>
                  <a:schemeClr val="tx1"/>
                </a:solidFill>
                <a:effectLst/>
                <a:uLnTx/>
                <a:uFillTx/>
                <a:latin typeface="+mn-lt"/>
                <a:ea typeface="+mn-ea"/>
                <a:cs typeface="+mn-cs"/>
              </a:rPr>
              <a:t>ruptive</a:t>
            </a: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 movement</a:t>
            </a: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endParaRPr lang="en-US" altLang="zh-TW" sz="3200" dirty="0" smtClean="0"/>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r>
              <a:rPr lang="en-US" altLang="zh-TW" sz="3200" dirty="0" smtClean="0"/>
              <a:t>P</a:t>
            </a:r>
            <a:r>
              <a:rPr kumimoji="0" lang="en-US" altLang="zh-TW" sz="3200" b="0" i="0" u="none" strike="noStrike" kern="1200" cap="none" spc="0" normalizeH="0" baseline="0" noProof="0" dirty="0" err="1" smtClean="0">
                <a:ln>
                  <a:noFill/>
                </a:ln>
                <a:solidFill>
                  <a:schemeClr val="tx1"/>
                </a:solidFill>
                <a:effectLst/>
                <a:uLnTx/>
                <a:uFillTx/>
                <a:latin typeface="+mn-lt"/>
                <a:ea typeface="+mn-ea"/>
                <a:cs typeface="+mn-cs"/>
              </a:rPr>
              <a:t>osteruptive</a:t>
            </a: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 movement</a:t>
            </a:r>
            <a:endParaRPr kumimoji="0" lang="zh-TW"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endParaRPr kumimoji="0" lang="zh-TW"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Tx/>
              <a:buAutoNum type="arabicPeriod"/>
              <a:tabLst/>
              <a:defRPr/>
            </a:pPr>
            <a:endParaRPr kumimoji="0" lang="zh-TW" altLang="zh-TW"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ffectLst>
                  <a:outerShdw blurRad="38100" dist="38100" dir="2700000" algn="tl">
                    <a:srgbClr val="C0C0C0"/>
                  </a:outerShdw>
                </a:effectLst>
              </a:rPr>
              <a:t>Two types of tooth movement in    pre-eruptive phase :</a:t>
            </a:r>
            <a:br>
              <a:rPr lang="en-US" b="1" u="sng" dirty="0" smtClean="0">
                <a:effectLst>
                  <a:outerShdw blurRad="38100" dist="38100" dir="2700000" algn="tl">
                    <a:srgbClr val="C0C0C0"/>
                  </a:outerShdw>
                </a:effectLst>
              </a:rPr>
            </a:br>
            <a:endParaRPr lang="en-IN" dirty="0"/>
          </a:p>
        </p:txBody>
      </p:sp>
      <p:sp>
        <p:nvSpPr>
          <p:cNvPr id="4" name="Text Box 2"/>
          <p:cNvSpPr txBox="1">
            <a:spLocks noChangeArrowheads="1"/>
          </p:cNvSpPr>
          <p:nvPr/>
        </p:nvSpPr>
        <p:spPr bwMode="auto">
          <a:xfrm>
            <a:off x="357158" y="1412638"/>
            <a:ext cx="4572032" cy="5016758"/>
          </a:xfrm>
          <a:prstGeom prst="rect">
            <a:avLst/>
          </a:prstGeom>
          <a:noFill/>
          <a:ln w="9525">
            <a:noFill/>
            <a:miter lim="800000"/>
            <a:headEnd/>
            <a:tailEnd/>
          </a:ln>
          <a:effectLst/>
        </p:spPr>
        <p:txBody>
          <a:bodyPr wrap="square">
            <a:spAutoFit/>
          </a:bodyPr>
          <a:lstStyle/>
          <a:p>
            <a:pPr marL="457200" indent="-457200"/>
            <a:endParaRPr lang="en-US" sz="2800" b="1" u="sng" dirty="0">
              <a:effectLst>
                <a:outerShdw blurRad="38100" dist="38100" dir="2700000" algn="tl">
                  <a:srgbClr val="C0C0C0"/>
                </a:outerShdw>
              </a:effectLst>
            </a:endParaRPr>
          </a:p>
          <a:p>
            <a:pPr marL="457200" indent="-457200"/>
            <a:r>
              <a:rPr lang="en-US" sz="2400" dirty="0" smtClean="0">
                <a:effectLst>
                  <a:outerShdw blurRad="38100" dist="38100" dir="2700000" algn="tl">
                    <a:srgbClr val="C0C0C0"/>
                  </a:outerShdw>
                </a:effectLst>
              </a:rPr>
              <a:t>	Helps in placing the teeth in a location within the jaw that enables eruption to occur</a:t>
            </a:r>
          </a:p>
          <a:p>
            <a:pPr marL="457200" indent="-457200">
              <a:buFontTx/>
              <a:buAutoNum type="arabicPeriod"/>
            </a:pPr>
            <a:endParaRPr lang="en-US" sz="2400" dirty="0" smtClean="0">
              <a:effectLst>
                <a:outerShdw blurRad="38100" dist="38100" dir="2700000" algn="tl">
                  <a:srgbClr val="C0C0C0"/>
                </a:outerShdw>
              </a:effectLst>
            </a:endParaRPr>
          </a:p>
          <a:p>
            <a:pPr marL="457200" indent="-457200">
              <a:buFontTx/>
              <a:buAutoNum type="arabicPeriod"/>
            </a:pPr>
            <a:r>
              <a:rPr lang="en-US" sz="2400" dirty="0" smtClean="0">
                <a:effectLst>
                  <a:outerShdw blurRad="38100" dist="38100" dir="2700000" algn="tl">
                    <a:srgbClr val="C0C0C0"/>
                  </a:outerShdw>
                </a:effectLst>
              </a:rPr>
              <a:t>Total </a:t>
            </a:r>
            <a:r>
              <a:rPr lang="en-US" sz="2400" b="1" dirty="0">
                <a:effectLst>
                  <a:outerShdw blurRad="38100" dist="38100" dir="2700000" algn="tl">
                    <a:srgbClr val="C0C0C0"/>
                  </a:outerShdw>
                </a:effectLst>
              </a:rPr>
              <a:t>bodily movement</a:t>
            </a:r>
          </a:p>
          <a:p>
            <a:pPr marL="457200" indent="-457200">
              <a:buFontTx/>
              <a:buAutoNum type="arabicPeriod"/>
            </a:pPr>
            <a:endParaRPr lang="en-US" sz="2400" dirty="0">
              <a:effectLst>
                <a:outerShdw blurRad="38100" dist="38100" dir="2700000" algn="tl">
                  <a:srgbClr val="C0C0C0"/>
                </a:outerShdw>
              </a:effectLst>
            </a:endParaRPr>
          </a:p>
          <a:p>
            <a:pPr marL="457200" indent="-457200">
              <a:buFontTx/>
              <a:buAutoNum type="arabicPeriod"/>
            </a:pPr>
            <a:r>
              <a:rPr lang="en-US" sz="2400" b="1" dirty="0" smtClean="0">
                <a:effectLst>
                  <a:outerShdw blurRad="38100" dist="38100" dir="2700000" algn="tl">
                    <a:srgbClr val="C0C0C0"/>
                  </a:outerShdw>
                </a:effectLst>
              </a:rPr>
              <a:t>Eccentric Movement </a:t>
            </a:r>
            <a:r>
              <a:rPr lang="en-US" sz="2400" dirty="0" smtClean="0">
                <a:effectLst>
                  <a:outerShdw blurRad="38100" dist="38100" dir="2700000" algn="tl">
                    <a:srgbClr val="C0C0C0"/>
                  </a:outerShdw>
                </a:effectLst>
              </a:rPr>
              <a:t>: where </a:t>
            </a:r>
            <a:r>
              <a:rPr lang="en-US" sz="2400" dirty="0">
                <a:effectLst>
                  <a:outerShdw blurRad="38100" dist="38100" dir="2700000" algn="tl">
                    <a:srgbClr val="C0C0C0"/>
                  </a:outerShdw>
                </a:effectLst>
              </a:rPr>
              <a:t>one part remains fixed while the </a:t>
            </a:r>
            <a:r>
              <a:rPr lang="en-US" sz="2400" dirty="0" smtClean="0">
                <a:effectLst>
                  <a:outerShdw blurRad="38100" dist="38100" dir="2700000" algn="tl">
                    <a:srgbClr val="C0C0C0"/>
                  </a:outerShdw>
                </a:effectLst>
              </a:rPr>
              <a:t>rest continues </a:t>
            </a:r>
            <a:r>
              <a:rPr lang="en-US" sz="2400" dirty="0">
                <a:effectLst>
                  <a:outerShdw blurRad="38100" dist="38100" dir="2700000" algn="tl">
                    <a:srgbClr val="C0C0C0"/>
                  </a:outerShdw>
                </a:effectLst>
              </a:rPr>
              <a:t>to grow leading to change in the center of </a:t>
            </a:r>
            <a:r>
              <a:rPr lang="en-US" sz="2400" dirty="0" smtClean="0">
                <a:effectLst>
                  <a:outerShdw blurRad="38100" dist="38100" dir="2700000" algn="tl">
                    <a:srgbClr val="C0C0C0"/>
                  </a:outerShdw>
                </a:effectLst>
              </a:rPr>
              <a:t>the tooth germ.</a:t>
            </a:r>
          </a:p>
          <a:p>
            <a:pPr marL="457200" indent="-457200">
              <a:buFontTx/>
              <a:buAutoNum type="arabicPeriod"/>
            </a:pPr>
            <a:endParaRPr lang="en-US" sz="2800" dirty="0" smtClean="0">
              <a:effectLst>
                <a:outerShdw blurRad="38100" dist="38100" dir="2700000" algn="tl">
                  <a:srgbClr val="C0C0C0"/>
                </a:outerShdw>
              </a:effectLst>
            </a:endParaRPr>
          </a:p>
        </p:txBody>
      </p:sp>
      <p:pic>
        <p:nvPicPr>
          <p:cNvPr id="5" name="Picture 2" descr="Erup 1"/>
          <p:cNvPicPr>
            <a:picLocks noChangeAspect="1" noChangeArrowheads="1"/>
          </p:cNvPicPr>
          <p:nvPr/>
        </p:nvPicPr>
        <p:blipFill>
          <a:blip r:embed="rId2"/>
          <a:srcRect l="35620" t="5244" r="15328" b="65959"/>
          <a:stretch>
            <a:fillRect/>
          </a:stretch>
        </p:blipFill>
        <p:spPr bwMode="auto">
          <a:xfrm>
            <a:off x="4929190" y="3517548"/>
            <a:ext cx="4214810" cy="3340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5357818" y="5715016"/>
            <a:ext cx="2035988" cy="1844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5857884" y="3857628"/>
            <a:ext cx="2286016" cy="16521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5715008" y="2786058"/>
            <a:ext cx="2397644" cy="646331"/>
          </a:xfrm>
          <a:prstGeom prst="rect">
            <a:avLst/>
          </a:prstGeom>
        </p:spPr>
        <p:txBody>
          <a:bodyPr wrap="none">
            <a:spAutoFit/>
          </a:bodyPr>
          <a:lstStyle/>
          <a:p>
            <a:pPr marL="457200" indent="-457200"/>
            <a:r>
              <a:rPr lang="en-US" dirty="0" smtClean="0">
                <a:effectLst>
                  <a:outerShdw blurRad="38100" dist="38100" dir="2700000" algn="tl">
                    <a:srgbClr val="C0C0C0"/>
                  </a:outerShdw>
                </a:effectLst>
              </a:rPr>
              <a:t>Incisors placed </a:t>
            </a:r>
            <a:r>
              <a:rPr lang="en-US" dirty="0" err="1" smtClean="0">
                <a:effectLst>
                  <a:outerShdw blurRad="38100" dist="38100" dir="2700000" algn="tl">
                    <a:srgbClr val="C0C0C0"/>
                  </a:outerShdw>
                </a:effectLst>
              </a:rPr>
              <a:t>lingually</a:t>
            </a:r>
            <a:endParaRPr lang="en-US" dirty="0" smtClean="0">
              <a:effectLst>
                <a:outerShdw blurRad="38100" dist="38100" dir="2700000" algn="tl">
                  <a:srgbClr val="C0C0C0"/>
                </a:outerShdw>
              </a:effectLst>
            </a:endParaRPr>
          </a:p>
          <a:p>
            <a:pPr marL="457200" indent="-457200"/>
            <a:r>
              <a:rPr lang="en-US" dirty="0" smtClean="0">
                <a:effectLst>
                  <a:outerShdw blurRad="38100" dist="38100" dir="2700000" algn="tl">
                    <a:srgbClr val="C0C0C0"/>
                  </a:outerShdw>
                </a:effectLst>
              </a:rPr>
              <a:t>By bodily movement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7472386" cy="4525963"/>
          </a:xfrm>
        </p:spPr>
        <p:txBody>
          <a:bodyPr>
            <a:normAutofit lnSpcReduction="10000"/>
          </a:bodyPr>
          <a:lstStyle/>
          <a:p>
            <a:r>
              <a:rPr lang="en-US" b="1" dirty="0" smtClean="0"/>
              <a:t>Incisors &amp; canines </a:t>
            </a:r>
            <a:r>
              <a:rPr lang="en-US" dirty="0" smtClean="0"/>
              <a:t>(Permanent) = develop on lingual aspect of deciduous predecessors.</a:t>
            </a:r>
          </a:p>
          <a:p>
            <a:endParaRPr lang="en-US" dirty="0" smtClean="0"/>
          </a:p>
          <a:p>
            <a:r>
              <a:rPr lang="en-US" b="1" dirty="0" smtClean="0"/>
              <a:t>Premolars</a:t>
            </a:r>
            <a:r>
              <a:rPr lang="en-US" dirty="0" smtClean="0"/>
              <a:t> (Permanent) = below the divergent roots of deciduous molars</a:t>
            </a:r>
          </a:p>
          <a:p>
            <a:endParaRPr lang="en-US" dirty="0" smtClean="0"/>
          </a:p>
          <a:p>
            <a:r>
              <a:rPr lang="en-US" b="1" dirty="0" smtClean="0"/>
              <a:t>Molars</a:t>
            </a:r>
            <a:r>
              <a:rPr lang="en-US" dirty="0" smtClean="0"/>
              <a:t> = develop by distal extension of dental lamina</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2567</TotalTime>
  <Words>810</Words>
  <Application>Microsoft Office PowerPoint</Application>
  <PresentationFormat>On-screen Show (4:3)</PresentationFormat>
  <Paragraphs>325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Contents </vt:lpstr>
      <vt:lpstr>Physiologic Tooth Movement : ERUPTION</vt:lpstr>
      <vt:lpstr>Slide 5</vt:lpstr>
      <vt:lpstr>Slide 6</vt:lpstr>
      <vt:lpstr> Pattern of tooth movement </vt:lpstr>
      <vt:lpstr>Two types of tooth movement in    pre-eruptive phase : </vt:lpstr>
      <vt:lpstr>Slide 9</vt:lpstr>
      <vt:lpstr>Slide 10</vt:lpstr>
      <vt:lpstr>Slide 11</vt:lpstr>
      <vt:lpstr> Eruptive Tooth Movement </vt:lpstr>
      <vt:lpstr>Slide 13</vt:lpstr>
      <vt:lpstr>Slide 14</vt:lpstr>
      <vt:lpstr>Histologic changes</vt:lpstr>
      <vt:lpstr> Gubernacular canal &amp; cord</vt:lpstr>
      <vt:lpstr>Slide 17</vt:lpstr>
      <vt:lpstr>Theories of tooth eruption</vt:lpstr>
      <vt:lpstr>Slide 19</vt:lpstr>
      <vt:lpstr>Bone Remodeling Theory</vt:lpstr>
      <vt:lpstr>Bone Remodeling Theory</vt:lpstr>
      <vt:lpstr> Hydrostatic (VASCULAR) Pressure theory </vt:lpstr>
      <vt:lpstr> Periodontal ligament traction theory </vt:lpstr>
      <vt:lpstr>Slide 24</vt:lpstr>
      <vt:lpstr>Slide 25</vt:lpstr>
      <vt:lpstr>Eruption Rates</vt:lpstr>
      <vt:lpstr>Slide 27</vt:lpstr>
      <vt:lpstr>Slide 28</vt:lpstr>
      <vt:lpstr>Slide 29</vt:lpstr>
      <vt:lpstr>Slide 30</vt:lpstr>
      <vt:lpstr>Slide 31</vt:lpstr>
      <vt:lpstr>Natal &amp; Neonatal teeth</vt:lpstr>
      <vt:lpstr> 85% are the deciduous mandibular incisors </vt:lpstr>
      <vt:lpstr>Summary/take home message </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Sudhanshu Dixit</dc:creator>
  <cp:lastModifiedBy>OP</cp:lastModifiedBy>
  <cp:revision>76</cp:revision>
  <dcterms:created xsi:type="dcterms:W3CDTF">2013-03-18T12:00:28Z</dcterms:created>
  <dcterms:modified xsi:type="dcterms:W3CDTF">2023-03-03T10:04:12Z</dcterms:modified>
</cp:coreProperties>
</file>